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5"/>
  </p:notesMasterIdLst>
  <p:sldIdLst>
    <p:sldId id="256" r:id="rId2"/>
    <p:sldId id="314" r:id="rId3"/>
    <p:sldId id="331" r:id="rId4"/>
    <p:sldId id="323" r:id="rId5"/>
    <p:sldId id="311" r:id="rId6"/>
    <p:sldId id="312" r:id="rId7"/>
    <p:sldId id="275" r:id="rId8"/>
    <p:sldId id="276" r:id="rId9"/>
    <p:sldId id="332" r:id="rId10"/>
    <p:sldId id="305" r:id="rId11"/>
    <p:sldId id="322" r:id="rId12"/>
    <p:sldId id="277" r:id="rId13"/>
    <p:sldId id="333" r:id="rId14"/>
  </p:sldIdLst>
  <p:sldSz cx="9144000" cy="6858000" type="screen4x3"/>
  <p:notesSz cx="6858000" cy="9144000"/>
  <p:defaultTextStyle>
    <a:defPPr>
      <a:defRPr lang="en-GB"/>
    </a:defPPr>
    <a:lvl1pPr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1pPr>
    <a:lvl2pPr marL="457200"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2pPr>
    <a:lvl3pPr marL="914400"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3pPr>
    <a:lvl4pPr marL="1371600"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4pPr>
    <a:lvl5pPr marL="1828800" algn="l" rtl="0" fontAlgn="base">
      <a:spcBef>
        <a:spcPct val="20000"/>
      </a:spcBef>
      <a:spcAft>
        <a:spcPct val="0"/>
      </a:spcAft>
      <a:buClr>
        <a:schemeClr val="folHlink"/>
      </a:buClr>
      <a:buSzPct val="65000"/>
      <a:buFont typeface="Wingdings" pitchFamily="2" charset="2"/>
      <a:buChar char="n"/>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5pPr>
    <a:lvl6pPr marL="2286000" algn="l" defTabSz="914400" rtl="0" eaLnBrk="1" latinLnBrk="0" hangingPunct="1">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6pPr>
    <a:lvl7pPr marL="2743200" algn="l" defTabSz="914400" rtl="0" eaLnBrk="1" latinLnBrk="0" hangingPunct="1">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7pPr>
    <a:lvl8pPr marL="3200400" algn="l" defTabSz="914400" rtl="0" eaLnBrk="1" latinLnBrk="0" hangingPunct="1">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8pPr>
    <a:lvl9pPr marL="3657600" algn="l" defTabSz="914400" rtl="0" eaLnBrk="1" latinLnBrk="0" hangingPunct="1">
      <a:defRPr sz="2000" kern="1200">
        <a:solidFill>
          <a:srgbClr val="000000"/>
        </a:solidFill>
        <a:effectLst>
          <a:outerShdw blurRad="38100" dist="38100" dir="2700000" algn="tl">
            <a:srgbClr val="000000">
              <a:alpha val="43137"/>
            </a:srgbClr>
          </a:outerShdw>
        </a:effectLst>
        <a:latin typeface="Tahom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633"/>
    <a:srgbClr val="0404FE"/>
    <a:srgbClr val="002569"/>
    <a:srgbClr val="84FFF9"/>
    <a:srgbClr val="AAFFFC"/>
    <a:srgbClr val="CCEDFF"/>
    <a:srgbClr val="FFFFFF"/>
    <a:srgbClr val="1845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841" autoAdjust="0"/>
    <p:restoredTop sz="86880" autoAdjust="0"/>
  </p:normalViewPr>
  <p:slideViewPr>
    <p:cSldViewPr snapToObjects="1">
      <p:cViewPr>
        <p:scale>
          <a:sx n="92" d="100"/>
          <a:sy n="92" d="100"/>
        </p:scale>
        <p:origin x="1504" y="896"/>
      </p:cViewPr>
      <p:guideLst/>
    </p:cSldViewPr>
  </p:slideViewPr>
  <p:notesTextViewPr>
    <p:cViewPr>
      <p:scale>
        <a:sx n="100" d="100"/>
        <a:sy n="100" d="100"/>
      </p:scale>
      <p:origin x="0" y="0"/>
    </p:cViewPr>
  </p:notesTextViewPr>
  <p:sorterViewPr>
    <p:cViewPr varScale="1">
      <p:scale>
        <a:sx n="100" d="100"/>
        <a:sy n="100" d="100"/>
      </p:scale>
      <p:origin x="0" y="1408"/>
    </p:cViewPr>
  </p:sorterViewPr>
  <p:notesViewPr>
    <p:cSldViewPr>
      <p:cViewPr>
        <p:scale>
          <a:sx n="100" d="100"/>
          <a:sy n="100" d="100"/>
        </p:scale>
        <p:origin x="-154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solidFill>
                  <a:schemeClr val="tx1"/>
                </a:solidFill>
                <a:effectLst/>
                <a:latin typeface="Arial" charset="0"/>
              </a:defRPr>
            </a:lvl1pPr>
          </a:lstStyle>
          <a:p>
            <a:endParaRPr lang="en-GB"/>
          </a:p>
        </p:txBody>
      </p:sp>
      <p:sp>
        <p:nvSpPr>
          <p:cNvPr id="788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solidFill>
                  <a:schemeClr val="tx1"/>
                </a:solidFill>
                <a:effectLst/>
                <a:latin typeface="Arial" charset="0"/>
              </a:defRPr>
            </a:lvl1pPr>
          </a:lstStyle>
          <a:p>
            <a:endParaRPr lang="en-GB"/>
          </a:p>
        </p:txBody>
      </p:sp>
      <p:sp>
        <p:nvSpPr>
          <p:cNvPr id="788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200">
                <a:solidFill>
                  <a:schemeClr val="tx1"/>
                </a:solidFill>
                <a:effectLst/>
                <a:latin typeface="Arial" charset="0"/>
              </a:defRPr>
            </a:lvl1pPr>
          </a:lstStyle>
          <a:p>
            <a:endParaRPr lang="en-GB"/>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solidFill>
                  <a:schemeClr val="tx1"/>
                </a:solidFill>
                <a:effectLst/>
                <a:latin typeface="Arial" charset="0"/>
              </a:defRPr>
            </a:lvl1pPr>
          </a:lstStyle>
          <a:p>
            <a:fld id="{D43FAA5C-8D4E-413A-86CE-6C0EC744C8BE}" type="slidenum">
              <a:rPr lang="en-GB"/>
              <a:pPr/>
              <a:t>‹#›</a:t>
            </a:fld>
            <a:endParaRPr lang="en-GB"/>
          </a:p>
        </p:txBody>
      </p:sp>
    </p:spTree>
    <p:extLst>
      <p:ext uri="{BB962C8B-B14F-4D97-AF65-F5344CB8AC3E}">
        <p14:creationId xmlns:p14="http://schemas.microsoft.com/office/powerpoint/2010/main" val="12139433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329A79-9D18-43FE-8387-6D4BDAFF2888}" type="slidenum">
              <a:rPr lang="en-GB"/>
              <a:pPr/>
              <a:t>1</a:t>
            </a:fld>
            <a:endParaRPr lang="en-GB"/>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7317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rgbClr val="002569"/>
        </a:solidFill>
        <a:effectLst/>
      </p:bgPr>
    </p:bg>
    <p:spTree>
      <p:nvGrpSpPr>
        <p:cNvPr id="1" name=""/>
        <p:cNvGrpSpPr/>
        <p:nvPr/>
      </p:nvGrpSpPr>
      <p:grpSpPr>
        <a:xfrm>
          <a:off x="0" y="0"/>
          <a:ext cx="0" cy="0"/>
          <a:chOff x="0" y="0"/>
          <a:chExt cx="0" cy="0"/>
        </a:xfrm>
      </p:grpSpPr>
      <p:sp>
        <p:nvSpPr>
          <p:cNvPr id="18469" name="Rectangle 37"/>
          <p:cNvSpPr>
            <a:spLocks noGrp="1" noChangeArrowheads="1"/>
          </p:cNvSpPr>
          <p:nvPr>
            <p:ph type="dt" sz="half" idx="2"/>
          </p:nvPr>
        </p:nvSpPr>
        <p:spPr>
          <a:xfrm>
            <a:off x="250825" y="6381750"/>
            <a:ext cx="2736850" cy="360363"/>
          </a:xfrm>
        </p:spPr>
        <p:txBody>
          <a:bodyPr/>
          <a:lstStyle>
            <a:lvl1pPr>
              <a:defRPr/>
            </a:lvl1pPr>
          </a:lstStyle>
          <a:p>
            <a:fld id="{A2184D12-D037-4F4A-954D-74A1B2CCAF8C}" type="datetime2">
              <a:rPr lang="en-GB"/>
              <a:pPr/>
              <a:t>Friday, 6 October 2017</a:t>
            </a:fld>
            <a:endParaRPr lang="en-GB"/>
          </a:p>
        </p:txBody>
      </p:sp>
      <p:sp>
        <p:nvSpPr>
          <p:cNvPr id="18470" name="Rectangle 38"/>
          <p:cNvSpPr>
            <a:spLocks noGrp="1" noChangeArrowheads="1"/>
          </p:cNvSpPr>
          <p:nvPr>
            <p:ph type="ftr" sz="quarter" idx="3"/>
          </p:nvPr>
        </p:nvSpPr>
        <p:spPr/>
        <p:txBody>
          <a:bodyPr anchor="ctr"/>
          <a:lstStyle>
            <a:lvl1pPr>
              <a:defRPr/>
            </a:lvl1pPr>
          </a:lstStyle>
          <a:p>
            <a:endParaRPr lang="en-GB"/>
          </a:p>
        </p:txBody>
      </p:sp>
      <p:sp>
        <p:nvSpPr>
          <p:cNvPr id="18471" name="Rectangle 39"/>
          <p:cNvSpPr>
            <a:spLocks noGrp="1" noChangeArrowheads="1"/>
          </p:cNvSpPr>
          <p:nvPr>
            <p:ph type="subTitle" idx="1"/>
          </p:nvPr>
        </p:nvSpPr>
        <p:spPr bwMode="white">
          <a:xfrm>
            <a:off x="250825" y="2636838"/>
            <a:ext cx="8642350" cy="936625"/>
          </a:xfrm>
        </p:spPr>
        <p:txBody>
          <a:bodyPr/>
          <a:lstStyle>
            <a:lvl1pPr marL="0" indent="0" algn="ctr">
              <a:buFont typeface="Wingdings" pitchFamily="2" charset="2"/>
              <a:buNone/>
              <a:defRPr sz="3600">
                <a:solidFill>
                  <a:schemeClr val="tx1"/>
                </a:solidFill>
              </a:defRPr>
            </a:lvl1pPr>
          </a:lstStyle>
          <a:p>
            <a:pPr lvl="0"/>
            <a:r>
              <a:rPr lang="en-US" noProof="0" smtClean="0"/>
              <a:t>Click to edit Master subtitle style</a:t>
            </a:r>
            <a:endParaRPr lang="en-GB" noProof="0" smtClean="0"/>
          </a:p>
        </p:txBody>
      </p:sp>
      <p:sp>
        <p:nvSpPr>
          <p:cNvPr id="18472" name="Rectangle 40"/>
          <p:cNvSpPr>
            <a:spLocks noGrp="1" noChangeArrowheads="1"/>
          </p:cNvSpPr>
          <p:nvPr>
            <p:ph type="ctrTitle"/>
          </p:nvPr>
        </p:nvSpPr>
        <p:spPr>
          <a:xfrm>
            <a:off x="250825" y="1268413"/>
            <a:ext cx="8642350" cy="1152525"/>
          </a:xfrm>
        </p:spPr>
        <p:txBody>
          <a:bodyPr anchor="b"/>
          <a:lstStyle>
            <a:lvl1pPr algn="ctr">
              <a:defRPr sz="4800"/>
            </a:lvl1pPr>
          </a:lstStyle>
          <a:p>
            <a:pPr lvl="0"/>
            <a:r>
              <a:rPr lang="en-US" noProof="0" smtClean="0"/>
              <a:t>Click to edit Master title style</a:t>
            </a:r>
            <a:endParaRPr lang="en-GB" noProof="0" smtClean="0"/>
          </a:p>
        </p:txBody>
      </p:sp>
      <p:sp>
        <p:nvSpPr>
          <p:cNvPr id="18473" name="Rectangle 41"/>
          <p:cNvSpPr>
            <a:spLocks noGrp="1" noChangeArrowheads="1"/>
          </p:cNvSpPr>
          <p:nvPr>
            <p:ph type="sldNum" sz="quarter" idx="4"/>
          </p:nvPr>
        </p:nvSpPr>
        <p:spPr>
          <a:xfrm>
            <a:off x="7380288" y="6381750"/>
            <a:ext cx="1485900" cy="360363"/>
          </a:xfrm>
        </p:spPr>
        <p:txBody>
          <a:bodyPr/>
          <a:lstStyle>
            <a:lvl1pPr>
              <a:defRPr/>
            </a:lvl1pPr>
          </a:lstStyle>
          <a:p>
            <a:fld id="{693075C5-E0B6-4F02-BDDA-E8E44F29A6CB}" type="slidenum">
              <a:rPr lang="en-GB"/>
              <a:pPr/>
              <a:t>‹#›</a:t>
            </a:fld>
            <a:endParaRPr lang="en-GB"/>
          </a:p>
        </p:txBody>
      </p:sp>
      <p:sp>
        <p:nvSpPr>
          <p:cNvPr id="18521" name="Rectangle 89"/>
          <p:cNvSpPr>
            <a:spLocks noChangeArrowheads="1"/>
          </p:cNvSpPr>
          <p:nvPr userDrawn="1"/>
        </p:nvSpPr>
        <p:spPr bwMode="auto">
          <a:xfrm>
            <a:off x="0" y="6092825"/>
            <a:ext cx="9144000" cy="765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18530" name="Picture 98" descr="uoyo_alpha"/>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16238" y="188913"/>
            <a:ext cx="3311525" cy="403225"/>
          </a:xfrm>
          <a:prstGeom prst="rect">
            <a:avLst/>
          </a:prstGeom>
          <a:noFill/>
          <a:extLst>
            <a:ext uri="{909E8E84-426E-40dd-AFC4-6F175D3DCCD1}">
              <a14:hiddenFill xmlns="" xmlns:a14="http://schemas.microsoft.com/office/drawing/2010/main">
                <a:solidFill>
                  <a:srgbClr val="FFFFFF"/>
                </a:solidFill>
              </a14:hiddenFill>
            </a:ext>
          </a:extLst>
        </p:spPr>
      </p:pic>
      <p:pic>
        <p:nvPicPr>
          <p:cNvPr id="18532" name="Picture 100" descr="wave"/>
          <p:cNvPicPr>
            <a:picLocks noChangeAspect="1" noChangeArrowheads="1"/>
          </p:cNvPicPr>
          <p:nvPr userDrawn="1"/>
        </p:nvPicPr>
        <p:blipFill>
          <a:blip r:embed="rId3">
            <a:extLst>
              <a:ext uri="{28A0092B-C50C-407E-A947-70E740481C1C}">
                <a14:useLocalDpi xmlns:a14="http://schemas.microsoft.com/office/drawing/2010/main" val="0"/>
              </a:ext>
            </a:extLst>
          </a:blip>
          <a:srcRect r="1181" b="14101"/>
          <a:stretch>
            <a:fillRect/>
          </a:stretch>
        </p:blipFill>
        <p:spPr bwMode="auto">
          <a:xfrm>
            <a:off x="0" y="3538538"/>
            <a:ext cx="9144000" cy="2770187"/>
          </a:xfrm>
          <a:prstGeom prst="rect">
            <a:avLst/>
          </a:prstGeom>
          <a:noFill/>
          <a:extLst>
            <a:ext uri="{909E8E84-426E-40dd-AFC4-6F175D3DCCD1}">
              <a14:hiddenFill xmlns="" xmlns:a14="http://schemas.microsoft.com/office/drawing/2010/main">
                <a:solidFill>
                  <a:srgbClr val="FFFFFF"/>
                </a:solidFill>
              </a14:hiddenFill>
            </a:ext>
          </a:extLst>
        </p:spPr>
      </p:pic>
      <p:pic>
        <p:nvPicPr>
          <p:cNvPr id="18533" name="Picture 101" descr="shield_whit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356100" y="620713"/>
            <a:ext cx="415925" cy="5048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33459B37-4781-42C7-8352-CD57B7D6ED4C}" type="datetime2">
              <a:rPr lang="en-GB"/>
              <a:pPr/>
              <a:t>Friday, 6 October 2017</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65AC8B31-E2C6-4E1E-BA5F-FD0E6DD48B08}" type="slidenum">
              <a:rPr lang="en-GB"/>
              <a:pPr/>
              <a:t>‹#›</a:t>
            </a:fld>
            <a:endParaRPr lang="en-GB"/>
          </a:p>
        </p:txBody>
      </p:sp>
    </p:spTree>
    <p:extLst>
      <p:ext uri="{BB962C8B-B14F-4D97-AF65-F5344CB8AC3E}">
        <p14:creationId xmlns:p14="http://schemas.microsoft.com/office/powerpoint/2010/main" val="2014982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2588" y="115888"/>
            <a:ext cx="2160587" cy="60102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50825" y="115888"/>
            <a:ext cx="6329363" cy="6010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26E5C558-64A3-46EF-A62E-83488DEEE6CC}" type="datetime2">
              <a:rPr lang="en-GB"/>
              <a:pPr/>
              <a:t>Friday, 6 October 2017</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5B13F15B-1E6B-497C-9BC8-1F4396DBC6BD}" type="slidenum">
              <a:rPr lang="en-GB"/>
              <a:pPr/>
              <a:t>‹#›</a:t>
            </a:fld>
            <a:endParaRPr lang="en-GB"/>
          </a:p>
        </p:txBody>
      </p:sp>
    </p:spTree>
    <p:extLst>
      <p:ext uri="{BB962C8B-B14F-4D97-AF65-F5344CB8AC3E}">
        <p14:creationId xmlns:p14="http://schemas.microsoft.com/office/powerpoint/2010/main" val="2911859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00997323-BE42-4C18-BC21-54D817471D88}" type="datetime2">
              <a:rPr lang="en-GB"/>
              <a:pPr/>
              <a:t>Friday, 6 October 2017</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33CE2343-2B5C-4881-9819-EA2856DD2953}" type="slidenum">
              <a:rPr lang="en-GB"/>
              <a:pPr/>
              <a:t>‹#›</a:t>
            </a:fld>
            <a:endParaRPr lang="en-GB"/>
          </a:p>
        </p:txBody>
      </p:sp>
    </p:spTree>
    <p:extLst>
      <p:ext uri="{BB962C8B-B14F-4D97-AF65-F5344CB8AC3E}">
        <p14:creationId xmlns:p14="http://schemas.microsoft.com/office/powerpoint/2010/main" val="178816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76ADF72-19A9-4E61-B249-A8C5CDA99AA0}" type="datetime2">
              <a:rPr lang="en-GB"/>
              <a:pPr/>
              <a:t>Friday, 6 October 2017</a:t>
            </a:fld>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3DCBCA84-4E40-4B07-A59D-4FDBBAC2B417}" type="slidenum">
              <a:rPr lang="en-GB"/>
              <a:pPr/>
              <a:t>‹#›</a:t>
            </a:fld>
            <a:endParaRPr lang="en-GB"/>
          </a:p>
        </p:txBody>
      </p:sp>
    </p:spTree>
    <p:extLst>
      <p:ext uri="{BB962C8B-B14F-4D97-AF65-F5344CB8AC3E}">
        <p14:creationId xmlns:p14="http://schemas.microsoft.com/office/powerpoint/2010/main" val="2793062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50825" y="1125538"/>
            <a:ext cx="4135438" cy="5000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38663" y="1125538"/>
            <a:ext cx="4137025" cy="5000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fld id="{B97C7C5F-D891-463C-8184-04D389DA9ED3}" type="datetime2">
              <a:rPr lang="en-GB"/>
              <a:pPr/>
              <a:t>Friday, 6 October 2017</a:t>
            </a:fld>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5649D602-BB10-4E74-BA96-5E16FD2FEF2E}" type="slidenum">
              <a:rPr lang="en-GB"/>
              <a:pPr/>
              <a:t>‹#›</a:t>
            </a:fld>
            <a:endParaRPr lang="en-GB"/>
          </a:p>
        </p:txBody>
      </p:sp>
    </p:spTree>
    <p:extLst>
      <p:ext uri="{BB962C8B-B14F-4D97-AF65-F5344CB8AC3E}">
        <p14:creationId xmlns:p14="http://schemas.microsoft.com/office/powerpoint/2010/main" val="50072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fld id="{AE2B98DB-8DEE-49AF-9FD5-DFD794180F4E}" type="datetime2">
              <a:rPr lang="en-GB"/>
              <a:pPr/>
              <a:t>Friday, 6 October 2017</a:t>
            </a:fld>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CE63EA52-A81D-48EE-AFC4-290F04E66B25}" type="slidenum">
              <a:rPr lang="en-GB"/>
              <a:pPr/>
              <a:t>‹#›</a:t>
            </a:fld>
            <a:endParaRPr lang="en-GB"/>
          </a:p>
        </p:txBody>
      </p:sp>
    </p:spTree>
    <p:extLst>
      <p:ext uri="{BB962C8B-B14F-4D97-AF65-F5344CB8AC3E}">
        <p14:creationId xmlns:p14="http://schemas.microsoft.com/office/powerpoint/2010/main" val="1836304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fld id="{D60FEFBF-AEDB-42A3-AD85-1B1001268282}" type="datetime2">
              <a:rPr lang="en-GB"/>
              <a:pPr/>
              <a:t>Friday, 6 October 2017</a:t>
            </a:fld>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BAAD417B-C4BA-43D1-BDA0-CC32396DB61B}" type="slidenum">
              <a:rPr lang="en-GB"/>
              <a:pPr/>
              <a:t>‹#›</a:t>
            </a:fld>
            <a:endParaRPr lang="en-GB"/>
          </a:p>
        </p:txBody>
      </p:sp>
    </p:spTree>
    <p:extLst>
      <p:ext uri="{BB962C8B-B14F-4D97-AF65-F5344CB8AC3E}">
        <p14:creationId xmlns:p14="http://schemas.microsoft.com/office/powerpoint/2010/main" val="387276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97683C3-199D-4712-AED9-55234D719106}" type="datetime2">
              <a:rPr lang="en-GB"/>
              <a:pPr/>
              <a:t>Friday, 6 October 2017</a:t>
            </a:fld>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5714F6CA-776B-4222-A5D1-E6A604F6C158}" type="slidenum">
              <a:rPr lang="en-GB"/>
              <a:pPr/>
              <a:t>‹#›</a:t>
            </a:fld>
            <a:endParaRPr lang="en-GB"/>
          </a:p>
        </p:txBody>
      </p:sp>
    </p:spTree>
    <p:extLst>
      <p:ext uri="{BB962C8B-B14F-4D97-AF65-F5344CB8AC3E}">
        <p14:creationId xmlns:p14="http://schemas.microsoft.com/office/powerpoint/2010/main" val="4729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E6BFE6E-1CC1-442F-ABEA-9D6C4FFE48AB}" type="datetime2">
              <a:rPr lang="en-GB"/>
              <a:pPr/>
              <a:t>Friday, 6 October 2017</a:t>
            </a:fld>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6D71F552-3200-4B2A-BEC9-C146F9842224}" type="slidenum">
              <a:rPr lang="en-GB"/>
              <a:pPr/>
              <a:t>‹#›</a:t>
            </a:fld>
            <a:endParaRPr lang="en-GB"/>
          </a:p>
        </p:txBody>
      </p:sp>
    </p:spTree>
    <p:extLst>
      <p:ext uri="{BB962C8B-B14F-4D97-AF65-F5344CB8AC3E}">
        <p14:creationId xmlns:p14="http://schemas.microsoft.com/office/powerpoint/2010/main" val="2584661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34CE2EF9-FB47-4F8F-BBEE-55526CBCE9B6}" type="datetime2">
              <a:rPr lang="en-GB"/>
              <a:pPr/>
              <a:t>Friday, 6 October 2017</a:t>
            </a:fld>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64955DE1-B0BA-4917-AF1E-9C0573BCAAA3}" type="slidenum">
              <a:rPr lang="en-GB"/>
              <a:pPr/>
              <a:t>‹#›</a:t>
            </a:fld>
            <a:endParaRPr lang="en-GB"/>
          </a:p>
        </p:txBody>
      </p:sp>
    </p:spTree>
    <p:extLst>
      <p:ext uri="{BB962C8B-B14F-4D97-AF65-F5344CB8AC3E}">
        <p14:creationId xmlns:p14="http://schemas.microsoft.com/office/powerpoint/2010/main" val="33716517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89" name="Rectangle 81"/>
          <p:cNvSpPr>
            <a:spLocks noChangeArrowheads="1"/>
          </p:cNvSpPr>
          <p:nvPr/>
        </p:nvSpPr>
        <p:spPr bwMode="gray">
          <a:xfrm>
            <a:off x="0" y="6308725"/>
            <a:ext cx="9144000" cy="549275"/>
          </a:xfrm>
          <a:prstGeom prst="rect">
            <a:avLst/>
          </a:prstGeom>
          <a:solidFill>
            <a:srgbClr val="002569"/>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67" name="Rectangle 59"/>
          <p:cNvSpPr>
            <a:spLocks noChangeArrowheads="1"/>
          </p:cNvSpPr>
          <p:nvPr/>
        </p:nvSpPr>
        <p:spPr bwMode="gray">
          <a:xfrm>
            <a:off x="0" y="0"/>
            <a:ext cx="9144000" cy="908050"/>
          </a:xfrm>
          <a:prstGeom prst="rect">
            <a:avLst/>
          </a:prstGeom>
          <a:solidFill>
            <a:srgbClr val="002569"/>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47" name="Rectangle 39"/>
          <p:cNvSpPr>
            <a:spLocks noGrp="1" noChangeArrowheads="1"/>
          </p:cNvSpPr>
          <p:nvPr>
            <p:ph type="dt" sz="half" idx="2"/>
          </p:nvPr>
        </p:nvSpPr>
        <p:spPr bwMode="white">
          <a:xfrm>
            <a:off x="250825" y="6381750"/>
            <a:ext cx="2736850" cy="354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SzTx/>
              <a:buFontTx/>
              <a:buNone/>
              <a:defRPr sz="1400">
                <a:solidFill>
                  <a:schemeClr val="tx1"/>
                </a:solidFill>
                <a:effectLst/>
                <a:latin typeface="+mn-lt"/>
              </a:defRPr>
            </a:lvl1pPr>
          </a:lstStyle>
          <a:p>
            <a:fld id="{AA00052D-B35B-4F00-A26D-8715EDC75394}" type="datetime2">
              <a:rPr lang="en-GB"/>
              <a:pPr/>
              <a:t>Friday, 6 October 2017</a:t>
            </a:fld>
            <a:endParaRPr lang="en-GB"/>
          </a:p>
        </p:txBody>
      </p:sp>
      <p:sp>
        <p:nvSpPr>
          <p:cNvPr id="17448" name="Rectangle 40"/>
          <p:cNvSpPr>
            <a:spLocks noGrp="1" noChangeArrowheads="1"/>
          </p:cNvSpPr>
          <p:nvPr>
            <p:ph type="ftr" sz="quarter" idx="3"/>
          </p:nvPr>
        </p:nvSpPr>
        <p:spPr bwMode="white">
          <a:xfrm>
            <a:off x="3124200" y="6381750"/>
            <a:ext cx="4111625" cy="354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400">
                <a:solidFill>
                  <a:schemeClr val="tx1"/>
                </a:solidFill>
                <a:effectLst/>
                <a:latin typeface="+mn-lt"/>
              </a:defRPr>
            </a:lvl1pPr>
          </a:lstStyle>
          <a:p>
            <a:endParaRPr lang="en-GB"/>
          </a:p>
        </p:txBody>
      </p:sp>
      <p:sp>
        <p:nvSpPr>
          <p:cNvPr id="17449" name="Rectangle 41"/>
          <p:cNvSpPr>
            <a:spLocks noGrp="1" noChangeArrowheads="1"/>
          </p:cNvSpPr>
          <p:nvPr>
            <p:ph type="sldNum" sz="quarter" idx="4"/>
          </p:nvPr>
        </p:nvSpPr>
        <p:spPr bwMode="white">
          <a:xfrm>
            <a:off x="7380288" y="6381750"/>
            <a:ext cx="1512887" cy="354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400">
                <a:solidFill>
                  <a:schemeClr val="tx1"/>
                </a:solidFill>
                <a:effectLst/>
                <a:latin typeface="+mn-lt"/>
              </a:defRPr>
            </a:lvl1pPr>
          </a:lstStyle>
          <a:p>
            <a:fld id="{F48D14E3-E1E1-42FD-AEB2-751445B2C691}" type="slidenum">
              <a:rPr lang="en-GB"/>
              <a:pPr/>
              <a:t>‹#›</a:t>
            </a:fld>
            <a:endParaRPr lang="en-GB"/>
          </a:p>
        </p:txBody>
      </p:sp>
      <p:sp>
        <p:nvSpPr>
          <p:cNvPr id="17464" name="Rectangle 56"/>
          <p:cNvSpPr>
            <a:spLocks noGrp="1" noChangeArrowheads="1"/>
          </p:cNvSpPr>
          <p:nvPr>
            <p:ph type="title"/>
          </p:nvPr>
        </p:nvSpPr>
        <p:spPr bwMode="white">
          <a:xfrm>
            <a:off x="2700338" y="115888"/>
            <a:ext cx="6192837" cy="72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7466" name="Rectangle 58"/>
          <p:cNvSpPr>
            <a:spLocks noGrp="1" noChangeArrowheads="1"/>
          </p:cNvSpPr>
          <p:nvPr>
            <p:ph type="body" idx="1"/>
          </p:nvPr>
        </p:nvSpPr>
        <p:spPr bwMode="auto">
          <a:xfrm>
            <a:off x="250825" y="1125538"/>
            <a:ext cx="8424863" cy="500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pic>
        <p:nvPicPr>
          <p:cNvPr id="17491" name="Picture 83" descr="uoyo_alpha"/>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white">
          <a:xfrm>
            <a:off x="250825" y="115888"/>
            <a:ext cx="2368550" cy="287337"/>
          </a:xfrm>
          <a:prstGeom prst="rect">
            <a:avLst/>
          </a:prstGeom>
          <a:noFill/>
          <a:extLst>
            <a:ext uri="{909E8E84-426E-40dd-AFC4-6F175D3DCCD1}">
              <a14:hiddenFill xmlns="" xmlns:a14="http://schemas.microsoft.com/office/drawing/2010/main">
                <a:solidFill>
                  <a:srgbClr val="FFFFFF"/>
                </a:solidFill>
              </a14:hiddenFill>
            </a:ext>
          </a:extLst>
        </p:spPr>
      </p:pic>
      <p:pic>
        <p:nvPicPr>
          <p:cNvPr id="17493" name="Picture 85" descr="shield_whit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58888" y="404813"/>
            <a:ext cx="355600" cy="431800"/>
          </a:xfrm>
          <a:prstGeom prst="rect">
            <a:avLst/>
          </a:prstGeom>
          <a:noFill/>
          <a:extLst>
            <a:ext uri="{909E8E84-426E-40dd-AFC4-6F175D3DCCD1}">
              <a14:hiddenFill xmlns="" xmlns:a14="http://schemas.microsoft.com/office/drawing/2010/main">
                <a:solidFill>
                  <a:srgbClr val="FFFFFF"/>
                </a:solidFill>
              </a14:hiddenFill>
            </a:ext>
          </a:extLst>
        </p:spPr>
      </p:pic>
    </p:spTree>
  </p:cSld>
  <p:clrMap bg1="dk2" tx1="lt1" bg2="dk1"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r" rtl="0" eaLnBrk="1" fontAlgn="base" hangingPunct="1">
        <a:spcBef>
          <a:spcPct val="0"/>
        </a:spcBef>
        <a:spcAft>
          <a:spcPct val="0"/>
        </a:spcAft>
        <a:defRPr sz="3200">
          <a:solidFill>
            <a:schemeClr val="tx1"/>
          </a:solidFill>
          <a:latin typeface="+mj-lt"/>
          <a:ea typeface="+mj-ea"/>
          <a:cs typeface="+mj-cs"/>
        </a:defRPr>
      </a:lvl1pPr>
      <a:lvl2pPr algn="r" rtl="0" eaLnBrk="1" fontAlgn="base" hangingPunct="1">
        <a:spcBef>
          <a:spcPct val="0"/>
        </a:spcBef>
        <a:spcAft>
          <a:spcPct val="0"/>
        </a:spcAft>
        <a:defRPr sz="3200">
          <a:solidFill>
            <a:schemeClr val="tx1"/>
          </a:solidFill>
          <a:latin typeface="Arial" charset="0"/>
          <a:cs typeface="Arial" charset="0"/>
        </a:defRPr>
      </a:lvl2pPr>
      <a:lvl3pPr algn="r" rtl="0" eaLnBrk="1" fontAlgn="base" hangingPunct="1">
        <a:spcBef>
          <a:spcPct val="0"/>
        </a:spcBef>
        <a:spcAft>
          <a:spcPct val="0"/>
        </a:spcAft>
        <a:defRPr sz="3200">
          <a:solidFill>
            <a:schemeClr val="tx1"/>
          </a:solidFill>
          <a:latin typeface="Arial" charset="0"/>
          <a:cs typeface="Arial" charset="0"/>
        </a:defRPr>
      </a:lvl3pPr>
      <a:lvl4pPr algn="r" rtl="0" eaLnBrk="1" fontAlgn="base" hangingPunct="1">
        <a:spcBef>
          <a:spcPct val="0"/>
        </a:spcBef>
        <a:spcAft>
          <a:spcPct val="0"/>
        </a:spcAft>
        <a:defRPr sz="3200">
          <a:solidFill>
            <a:schemeClr val="tx1"/>
          </a:solidFill>
          <a:latin typeface="Arial" charset="0"/>
          <a:cs typeface="Arial" charset="0"/>
        </a:defRPr>
      </a:lvl4pPr>
      <a:lvl5pPr algn="r" rtl="0" eaLnBrk="1" fontAlgn="base" hangingPunct="1">
        <a:spcBef>
          <a:spcPct val="0"/>
        </a:spcBef>
        <a:spcAft>
          <a:spcPct val="0"/>
        </a:spcAft>
        <a:defRPr sz="3200">
          <a:solidFill>
            <a:schemeClr val="tx1"/>
          </a:solidFill>
          <a:latin typeface="Arial" charset="0"/>
          <a:cs typeface="Arial" charset="0"/>
        </a:defRPr>
      </a:lvl5pPr>
      <a:lvl6pPr marL="457200" algn="r" rtl="0" eaLnBrk="1" fontAlgn="base" hangingPunct="1">
        <a:spcBef>
          <a:spcPct val="0"/>
        </a:spcBef>
        <a:spcAft>
          <a:spcPct val="0"/>
        </a:spcAft>
        <a:defRPr sz="3200">
          <a:solidFill>
            <a:schemeClr val="tx1"/>
          </a:solidFill>
          <a:latin typeface="Arial" charset="0"/>
          <a:cs typeface="Arial" charset="0"/>
        </a:defRPr>
      </a:lvl6pPr>
      <a:lvl7pPr marL="914400" algn="r" rtl="0" eaLnBrk="1" fontAlgn="base" hangingPunct="1">
        <a:spcBef>
          <a:spcPct val="0"/>
        </a:spcBef>
        <a:spcAft>
          <a:spcPct val="0"/>
        </a:spcAft>
        <a:defRPr sz="3200">
          <a:solidFill>
            <a:schemeClr val="tx1"/>
          </a:solidFill>
          <a:latin typeface="Arial" charset="0"/>
          <a:cs typeface="Arial" charset="0"/>
        </a:defRPr>
      </a:lvl7pPr>
      <a:lvl8pPr marL="1371600" algn="r" rtl="0" eaLnBrk="1" fontAlgn="base" hangingPunct="1">
        <a:spcBef>
          <a:spcPct val="0"/>
        </a:spcBef>
        <a:spcAft>
          <a:spcPct val="0"/>
        </a:spcAft>
        <a:defRPr sz="3200">
          <a:solidFill>
            <a:schemeClr val="tx1"/>
          </a:solidFill>
          <a:latin typeface="Arial" charset="0"/>
          <a:cs typeface="Arial" charset="0"/>
        </a:defRPr>
      </a:lvl8pPr>
      <a:lvl9pPr marL="1828800" algn="r" rtl="0" eaLnBrk="1" fontAlgn="base" hangingPunct="1">
        <a:spcBef>
          <a:spcPct val="0"/>
        </a:spcBef>
        <a:spcAft>
          <a:spcPct val="0"/>
        </a:spcAft>
        <a:defRPr sz="3200">
          <a:solidFill>
            <a:schemeClr val="tx1"/>
          </a:solidFill>
          <a:latin typeface="Arial" charset="0"/>
          <a:cs typeface="Arial" charset="0"/>
        </a:defRPr>
      </a:lvl9pPr>
    </p:titleStyle>
    <p:bodyStyle>
      <a:lvl1pPr marL="342900" indent="-342900" algn="l" rtl="0" eaLnBrk="1" fontAlgn="base" hangingPunct="1">
        <a:spcBef>
          <a:spcPct val="30000"/>
        </a:spcBef>
        <a:spcAft>
          <a:spcPct val="0"/>
        </a:spcAft>
        <a:buClr>
          <a:srgbClr val="002569"/>
        </a:buClr>
        <a:buSzPct val="65000"/>
        <a:buFont typeface="Wingdings" pitchFamily="2" charset="2"/>
        <a:buChar char="n"/>
        <a:defRPr sz="3200">
          <a:solidFill>
            <a:srgbClr val="000000"/>
          </a:solidFill>
          <a:latin typeface="+mn-lt"/>
          <a:ea typeface="+mn-ea"/>
          <a:cs typeface="+mn-cs"/>
        </a:defRPr>
      </a:lvl1pPr>
      <a:lvl2pPr marL="742950" indent="-285750" algn="l" rtl="0" eaLnBrk="1" fontAlgn="base" hangingPunct="1">
        <a:spcBef>
          <a:spcPct val="30000"/>
        </a:spcBef>
        <a:spcAft>
          <a:spcPct val="0"/>
        </a:spcAft>
        <a:buClr>
          <a:srgbClr val="002569"/>
        </a:buClr>
        <a:buSzPct val="65000"/>
        <a:buFont typeface="Wingdings" pitchFamily="2" charset="2"/>
        <a:buChar char="n"/>
        <a:defRPr sz="3000">
          <a:solidFill>
            <a:srgbClr val="000000"/>
          </a:solidFill>
          <a:latin typeface="+mn-lt"/>
          <a:cs typeface="+mn-cs"/>
        </a:defRPr>
      </a:lvl2pPr>
      <a:lvl3pPr marL="1143000" indent="-228600" algn="l" rtl="0" eaLnBrk="1" fontAlgn="base" hangingPunct="1">
        <a:spcBef>
          <a:spcPct val="30000"/>
        </a:spcBef>
        <a:spcAft>
          <a:spcPct val="0"/>
        </a:spcAft>
        <a:buClr>
          <a:srgbClr val="002569"/>
        </a:buClr>
        <a:buSzPct val="65000"/>
        <a:buFont typeface="Wingdings" pitchFamily="2" charset="2"/>
        <a:buChar char="n"/>
        <a:defRPr sz="2800">
          <a:solidFill>
            <a:srgbClr val="000000"/>
          </a:solidFill>
          <a:latin typeface="+mn-lt"/>
          <a:cs typeface="+mn-cs"/>
        </a:defRPr>
      </a:lvl3pPr>
      <a:lvl4pPr marL="1600200" indent="-228600" algn="l" rtl="0" eaLnBrk="1" fontAlgn="base" hangingPunct="1">
        <a:spcBef>
          <a:spcPct val="30000"/>
        </a:spcBef>
        <a:spcAft>
          <a:spcPct val="0"/>
        </a:spcAft>
        <a:buClr>
          <a:srgbClr val="002569"/>
        </a:buClr>
        <a:buSzPct val="65000"/>
        <a:buFont typeface="Wingdings" pitchFamily="2" charset="2"/>
        <a:buChar char="n"/>
        <a:defRPr sz="2600">
          <a:solidFill>
            <a:srgbClr val="000000"/>
          </a:solidFill>
          <a:latin typeface="+mn-lt"/>
          <a:cs typeface="+mn-cs"/>
        </a:defRPr>
      </a:lvl4pPr>
      <a:lvl5pPr marL="20574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5pPr>
      <a:lvl6pPr marL="25146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6pPr>
      <a:lvl7pPr marL="29718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7pPr>
      <a:lvl8pPr marL="34290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8pPr>
      <a:lvl9pPr marL="3886200" indent="-228600" algn="l" rtl="0" eaLnBrk="1" fontAlgn="base" hangingPunct="1">
        <a:spcBef>
          <a:spcPct val="30000"/>
        </a:spcBef>
        <a:spcAft>
          <a:spcPct val="0"/>
        </a:spcAft>
        <a:buClr>
          <a:srgbClr val="002569"/>
        </a:buClr>
        <a:buSzPct val="65000"/>
        <a:buFont typeface="Wingdings" pitchFamily="2" charset="2"/>
        <a:buChar char="n"/>
        <a:defRPr sz="24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tiff"/><Relationship Id="rId3"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gif"/><Relationship Id="rId3"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628403"/>
            <a:ext cx="9144000" cy="1152525"/>
          </a:xfrm>
        </p:spPr>
        <p:txBody>
          <a:bodyPr/>
          <a:lstStyle/>
          <a:p>
            <a:r>
              <a:rPr lang="en-US" sz="3200" dirty="0" smtClean="0">
                <a:latin typeface="Myriad pro"/>
                <a:cs typeface="Myriad pro"/>
              </a:rPr>
              <a:t>Plasma </a:t>
            </a:r>
            <a:r>
              <a:rPr lang="en-US" sz="3200" dirty="0">
                <a:latin typeface="Myriad pro"/>
                <a:cs typeface="Myriad pro"/>
              </a:rPr>
              <a:t>D</a:t>
            </a:r>
            <a:r>
              <a:rPr lang="en-US" sz="3200" dirty="0" smtClean="0">
                <a:latin typeface="Myriad pro"/>
                <a:cs typeface="Myriad pro"/>
              </a:rPr>
              <a:t>iagnostic Techniques</a:t>
            </a:r>
            <a:br>
              <a:rPr lang="en-US" sz="3200" dirty="0" smtClean="0">
                <a:latin typeface="Myriad pro"/>
                <a:cs typeface="Myriad pro"/>
              </a:rPr>
            </a:br>
            <a:r>
              <a:rPr lang="en-US" sz="3200" dirty="0" smtClean="0">
                <a:latin typeface="Myriad pro"/>
                <a:cs typeface="Myriad pro"/>
              </a:rPr>
              <a:t>Lecture 1</a:t>
            </a:r>
            <a:endParaRPr lang="en-US" sz="3200" dirty="0">
              <a:latin typeface="Myriad pro"/>
              <a:cs typeface="Myriad pro"/>
            </a:endParaRPr>
          </a:p>
        </p:txBody>
      </p:sp>
      <p:sp>
        <p:nvSpPr>
          <p:cNvPr id="2051" name="Rectangle 3"/>
          <p:cNvSpPr>
            <a:spLocks noGrp="1" noChangeArrowheads="1"/>
          </p:cNvSpPr>
          <p:nvPr>
            <p:ph type="subTitle" idx="1"/>
          </p:nvPr>
        </p:nvSpPr>
        <p:spPr>
          <a:xfrm>
            <a:off x="250825" y="2924423"/>
            <a:ext cx="8642350" cy="936625"/>
          </a:xfrm>
        </p:spPr>
        <p:txBody>
          <a:bodyPr/>
          <a:lstStyle/>
          <a:p>
            <a:r>
              <a:rPr lang="en-US" sz="3200" dirty="0" smtClean="0">
                <a:solidFill>
                  <a:srgbClr val="84FFF9"/>
                </a:solidFill>
                <a:latin typeface="Myriad pro"/>
                <a:cs typeface="Myriad pro"/>
              </a:rPr>
              <a:t>Deborah O’Connell</a:t>
            </a:r>
            <a:endParaRPr lang="en-US" sz="3200" dirty="0">
              <a:solidFill>
                <a:srgbClr val="84FFF9"/>
              </a:solidFill>
              <a:latin typeface="Myriad pro"/>
              <a:cs typeface="Myriad pro"/>
            </a:endParaRPr>
          </a:p>
        </p:txBody>
      </p:sp>
      <p:sp>
        <p:nvSpPr>
          <p:cNvPr id="2" name="TextBox 1"/>
          <p:cNvSpPr txBox="1"/>
          <p:nvPr/>
        </p:nvSpPr>
        <p:spPr>
          <a:xfrm>
            <a:off x="6588224" y="6341258"/>
            <a:ext cx="2405338" cy="400110"/>
          </a:xfrm>
          <a:prstGeom prst="rect">
            <a:avLst/>
          </a:prstGeom>
          <a:noFill/>
        </p:spPr>
        <p:txBody>
          <a:bodyPr wrap="none" rtlCol="0" anchor="ctr">
            <a:spAutoFit/>
          </a:bodyPr>
          <a:lstStyle/>
          <a:p>
            <a:pPr algn="ctr">
              <a:buNone/>
            </a:pPr>
            <a:r>
              <a:rPr lang="en-GB" dirty="0" smtClean="0">
                <a:solidFill>
                  <a:srgbClr val="FFFFFF"/>
                </a:solidFill>
                <a:latin typeface="Myriad Pro" pitchFamily="34" charset="0"/>
              </a:rPr>
              <a:t>York Plasma Institute</a:t>
            </a:r>
            <a:endParaRPr lang="en-GB" dirty="0">
              <a:solidFill>
                <a:srgbClr val="FFFFFF"/>
              </a:solidFill>
              <a:latin typeface="Myriad Pro"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42"/>
          <p:cNvSpPr txBox="1">
            <a:spLocks noChangeArrowheads="1"/>
          </p:cNvSpPr>
          <p:nvPr/>
        </p:nvSpPr>
        <p:spPr bwMode="auto">
          <a:xfrm>
            <a:off x="381000" y="969963"/>
            <a:ext cx="8534400" cy="5246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25000"/>
              </a:lnSpc>
              <a:buSzPct val="100000"/>
              <a:buFontTx/>
              <a:buBlip>
                <a:blip r:embed="rId2"/>
              </a:buBlip>
            </a:pPr>
            <a:r>
              <a:rPr lang="de-DE" sz="1800" b="1" dirty="0">
                <a:solidFill>
                  <a:srgbClr val="000000"/>
                </a:solidFill>
                <a:effectLst/>
                <a:latin typeface="Calibri" charset="0"/>
              </a:rPr>
              <a:t> Multiphase </a:t>
            </a:r>
            <a:r>
              <a:rPr lang="de-DE" sz="1800" b="1" dirty="0" err="1">
                <a:solidFill>
                  <a:srgbClr val="000000"/>
                </a:solidFill>
                <a:effectLst/>
                <a:latin typeface="Calibri" charset="0"/>
              </a:rPr>
              <a:t>interfaces</a:t>
            </a:r>
            <a:r>
              <a:rPr lang="de-DE" sz="1800" b="1" dirty="0">
                <a:solidFill>
                  <a:srgbClr val="000000"/>
                </a:solidFill>
                <a:effectLst/>
                <a:latin typeface="Calibri" charset="0"/>
              </a:rPr>
              <a:t>:</a:t>
            </a:r>
          </a:p>
          <a:p>
            <a:pPr lvl="1" eaLnBrk="1" hangingPunct="1">
              <a:lnSpc>
                <a:spcPct val="125000"/>
              </a:lnSpc>
              <a:buSzPct val="100000"/>
              <a:buFontTx/>
              <a:buBlip>
                <a:blip r:embed="rId2"/>
              </a:buBlip>
            </a:pPr>
            <a:r>
              <a:rPr lang="de-DE" sz="1800" dirty="0">
                <a:solidFill>
                  <a:srgbClr val="000090"/>
                </a:solidFill>
                <a:effectLst/>
                <a:latin typeface="Calibri" charset="0"/>
              </a:rPr>
              <a:t> Plasma </a:t>
            </a:r>
            <a:r>
              <a:rPr lang="en-US" sz="1800" dirty="0">
                <a:solidFill>
                  <a:srgbClr val="000090"/>
                </a:solidFill>
                <a:effectLst/>
                <a:latin typeface="Calibri" charset="0"/>
              </a:rPr>
              <a:t>– gas – liquid – surface (solid)</a:t>
            </a:r>
            <a:endParaRPr lang="de-DE" sz="1800" dirty="0">
              <a:solidFill>
                <a:srgbClr val="000090"/>
              </a:solidFill>
              <a:effectLst/>
              <a:latin typeface="Calibri" charset="0"/>
            </a:endParaRPr>
          </a:p>
          <a:p>
            <a:pPr eaLnBrk="1" hangingPunct="1">
              <a:lnSpc>
                <a:spcPct val="125000"/>
              </a:lnSpc>
              <a:buSzPct val="100000"/>
              <a:buFontTx/>
              <a:buBlip>
                <a:blip r:embed="rId2"/>
              </a:buBlip>
            </a:pPr>
            <a:r>
              <a:rPr lang="de-DE" sz="1800" b="1" dirty="0">
                <a:solidFill>
                  <a:srgbClr val="000000"/>
                </a:solidFill>
                <a:effectLst/>
                <a:latin typeface="Calibri" charset="0"/>
              </a:rPr>
              <a:t> </a:t>
            </a:r>
            <a:r>
              <a:rPr lang="de-DE" sz="1800" b="1" dirty="0" err="1">
                <a:solidFill>
                  <a:srgbClr val="000000"/>
                </a:solidFill>
                <a:effectLst/>
                <a:latin typeface="Calibri" charset="0"/>
              </a:rPr>
              <a:t>Multispecies</a:t>
            </a:r>
            <a:r>
              <a:rPr lang="de-DE" sz="1800" b="1" dirty="0">
                <a:solidFill>
                  <a:srgbClr val="000000"/>
                </a:solidFill>
                <a:effectLst/>
                <a:latin typeface="Calibri" charset="0"/>
              </a:rPr>
              <a:t>:</a:t>
            </a:r>
          </a:p>
          <a:p>
            <a:pPr lvl="1" eaLnBrk="1" hangingPunct="1">
              <a:lnSpc>
                <a:spcPct val="125000"/>
              </a:lnSpc>
              <a:buSzPct val="100000"/>
              <a:buFontTx/>
              <a:buBlip>
                <a:blip r:embed="rId2"/>
              </a:buBlip>
            </a:pPr>
            <a:r>
              <a:rPr lang="de-DE" sz="1800" dirty="0">
                <a:solidFill>
                  <a:srgbClr val="000090"/>
                </a:solidFill>
                <a:effectLst/>
                <a:latin typeface="Calibri" charset="0"/>
              </a:rPr>
              <a:t> </a:t>
            </a:r>
            <a:r>
              <a:rPr lang="de-DE" sz="1800" dirty="0" err="1">
                <a:solidFill>
                  <a:srgbClr val="000090"/>
                </a:solidFill>
                <a:effectLst/>
                <a:latin typeface="Calibri" charset="0"/>
              </a:rPr>
              <a:t>Electrons</a:t>
            </a:r>
            <a:r>
              <a:rPr lang="de-DE" sz="1800" dirty="0">
                <a:solidFill>
                  <a:srgbClr val="000090"/>
                </a:solidFill>
                <a:effectLst/>
                <a:latin typeface="Calibri" charset="0"/>
              </a:rPr>
              <a:t>, pos. </a:t>
            </a:r>
            <a:r>
              <a:rPr lang="de-DE" sz="1800" dirty="0" err="1">
                <a:solidFill>
                  <a:srgbClr val="000090"/>
                </a:solidFill>
                <a:effectLst/>
                <a:latin typeface="Calibri" charset="0"/>
              </a:rPr>
              <a:t>ions</a:t>
            </a:r>
            <a:r>
              <a:rPr lang="de-DE" sz="1800" dirty="0">
                <a:solidFill>
                  <a:srgbClr val="000090"/>
                </a:solidFill>
                <a:effectLst/>
                <a:latin typeface="Calibri" charset="0"/>
              </a:rPr>
              <a:t>, neg. </a:t>
            </a:r>
            <a:r>
              <a:rPr lang="de-DE" sz="1800" dirty="0" err="1">
                <a:solidFill>
                  <a:srgbClr val="000090"/>
                </a:solidFill>
                <a:effectLst/>
                <a:latin typeface="Calibri" charset="0"/>
              </a:rPr>
              <a:t>ions</a:t>
            </a:r>
            <a:r>
              <a:rPr lang="de-DE" sz="1800" dirty="0">
                <a:solidFill>
                  <a:srgbClr val="000090"/>
                </a:solidFill>
                <a:effectLst/>
                <a:latin typeface="Calibri" charset="0"/>
              </a:rPr>
              <a:t>, </a:t>
            </a:r>
            <a:r>
              <a:rPr lang="de-DE" sz="1800" dirty="0" err="1">
                <a:solidFill>
                  <a:srgbClr val="000090"/>
                </a:solidFill>
                <a:effectLst/>
                <a:latin typeface="Calibri" charset="0"/>
              </a:rPr>
              <a:t>neutrals</a:t>
            </a:r>
            <a:r>
              <a:rPr lang="de-DE" sz="1800" dirty="0">
                <a:solidFill>
                  <a:srgbClr val="000090"/>
                </a:solidFill>
                <a:effectLst/>
                <a:latin typeface="Calibri" charset="0"/>
              </a:rPr>
              <a:t>, </a:t>
            </a:r>
            <a:r>
              <a:rPr lang="de-DE" sz="1800" dirty="0" err="1">
                <a:solidFill>
                  <a:srgbClr val="000090"/>
                </a:solidFill>
                <a:effectLst/>
                <a:latin typeface="Calibri" charset="0"/>
              </a:rPr>
              <a:t>radicals</a:t>
            </a:r>
            <a:r>
              <a:rPr lang="de-DE" sz="1800" dirty="0">
                <a:solidFill>
                  <a:srgbClr val="000090"/>
                </a:solidFill>
                <a:effectLst/>
                <a:latin typeface="Calibri" charset="0"/>
              </a:rPr>
              <a:t>, </a:t>
            </a:r>
            <a:r>
              <a:rPr lang="de-DE" sz="1800" dirty="0" err="1">
                <a:solidFill>
                  <a:srgbClr val="000090"/>
                </a:solidFill>
                <a:effectLst/>
                <a:latin typeface="Calibri" charset="0"/>
              </a:rPr>
              <a:t>excited</a:t>
            </a:r>
            <a:r>
              <a:rPr lang="de-DE" sz="1800" dirty="0">
                <a:solidFill>
                  <a:srgbClr val="000090"/>
                </a:solidFill>
                <a:effectLst/>
                <a:latin typeface="Calibri" charset="0"/>
              </a:rPr>
              <a:t> </a:t>
            </a:r>
            <a:r>
              <a:rPr lang="de-DE" sz="1800" dirty="0" err="1">
                <a:solidFill>
                  <a:srgbClr val="000090"/>
                </a:solidFill>
                <a:effectLst/>
                <a:latin typeface="Calibri" charset="0"/>
              </a:rPr>
              <a:t>species</a:t>
            </a:r>
            <a:r>
              <a:rPr lang="de-DE" sz="1800" dirty="0">
                <a:solidFill>
                  <a:srgbClr val="000090"/>
                </a:solidFill>
                <a:effectLst/>
                <a:latin typeface="Calibri" charset="0"/>
              </a:rPr>
              <a:t>, </a:t>
            </a:r>
            <a:r>
              <a:rPr lang="de-DE" sz="1800" dirty="0" err="1">
                <a:solidFill>
                  <a:srgbClr val="000090"/>
                </a:solidFill>
                <a:effectLst/>
                <a:latin typeface="Calibri" charset="0"/>
              </a:rPr>
              <a:t>photons</a:t>
            </a:r>
            <a:endParaRPr lang="de-DE" sz="1800" dirty="0">
              <a:solidFill>
                <a:srgbClr val="000090"/>
              </a:solidFill>
              <a:effectLst/>
              <a:latin typeface="Calibri" charset="0"/>
            </a:endParaRPr>
          </a:p>
          <a:p>
            <a:pPr eaLnBrk="1" hangingPunct="1">
              <a:lnSpc>
                <a:spcPct val="125000"/>
              </a:lnSpc>
              <a:buSzPct val="100000"/>
              <a:buFontTx/>
              <a:buBlip>
                <a:blip r:embed="rId2"/>
              </a:buBlip>
            </a:pPr>
            <a:r>
              <a:rPr lang="de-DE" sz="1800" dirty="0">
                <a:solidFill>
                  <a:srgbClr val="000090"/>
                </a:solidFill>
                <a:effectLst/>
                <a:latin typeface="Calibri" charset="0"/>
              </a:rPr>
              <a:t> </a:t>
            </a:r>
            <a:r>
              <a:rPr lang="en-US" sz="1800" b="1" dirty="0" err="1">
                <a:solidFill>
                  <a:srgbClr val="000000"/>
                </a:solidFill>
                <a:effectLst/>
                <a:latin typeface="Calibri" charset="0"/>
              </a:rPr>
              <a:t>Multiscale</a:t>
            </a:r>
            <a:r>
              <a:rPr lang="en-US" sz="1800" b="1" dirty="0">
                <a:solidFill>
                  <a:srgbClr val="000000"/>
                </a:solidFill>
                <a:effectLst/>
                <a:latin typeface="Calibri" charset="0"/>
              </a:rPr>
              <a:t> problem – time:</a:t>
            </a:r>
          </a:p>
          <a:p>
            <a:pPr lvl="1" eaLnBrk="1" hangingPunct="1">
              <a:lnSpc>
                <a:spcPct val="125000"/>
              </a:lnSpc>
              <a:buSzPct val="100000"/>
              <a:buFontTx/>
              <a:buBlip>
                <a:blip r:embed="rId2"/>
              </a:buBlip>
            </a:pPr>
            <a:r>
              <a:rPr lang="en-US" sz="1800" dirty="0">
                <a:solidFill>
                  <a:srgbClr val="000090"/>
                </a:solidFill>
                <a:effectLst/>
                <a:latin typeface="Calibri" charset="0"/>
              </a:rPr>
              <a:t> Electron dynamics: </a:t>
            </a:r>
            <a:r>
              <a:rPr lang="en-US" sz="1800" dirty="0" err="1">
                <a:solidFill>
                  <a:srgbClr val="000090"/>
                </a:solidFill>
                <a:effectLst/>
                <a:latin typeface="Calibri" charset="0"/>
              </a:rPr>
              <a:t>ps</a:t>
            </a:r>
            <a:r>
              <a:rPr lang="en-US" sz="1800" dirty="0">
                <a:solidFill>
                  <a:srgbClr val="000090"/>
                </a:solidFill>
                <a:effectLst/>
                <a:latin typeface="Calibri" charset="0"/>
              </a:rPr>
              <a:t> – ns</a:t>
            </a:r>
          </a:p>
          <a:p>
            <a:pPr lvl="1" eaLnBrk="1" hangingPunct="1">
              <a:lnSpc>
                <a:spcPct val="125000"/>
              </a:lnSpc>
              <a:buSzPct val="100000"/>
              <a:buFontTx/>
              <a:buBlip>
                <a:blip r:embed="rId2"/>
              </a:buBlip>
            </a:pPr>
            <a:r>
              <a:rPr lang="en-US" sz="1800" dirty="0">
                <a:solidFill>
                  <a:srgbClr val="000090"/>
                </a:solidFill>
                <a:effectLst/>
                <a:latin typeface="Calibri" charset="0"/>
              </a:rPr>
              <a:t> Ion dynamics: 100 ns – </a:t>
            </a:r>
            <a:r>
              <a:rPr lang="en-US" sz="1800" dirty="0" err="1">
                <a:solidFill>
                  <a:srgbClr val="000090"/>
                </a:solidFill>
                <a:effectLst/>
                <a:latin typeface="Calibri" charset="0"/>
              </a:rPr>
              <a:t>μs</a:t>
            </a:r>
            <a:endParaRPr lang="en-US" sz="1800" dirty="0">
              <a:solidFill>
                <a:srgbClr val="000090"/>
              </a:solidFill>
              <a:effectLst/>
              <a:latin typeface="Calibri" charset="0"/>
            </a:endParaRPr>
          </a:p>
          <a:p>
            <a:pPr lvl="1" eaLnBrk="1" hangingPunct="1">
              <a:lnSpc>
                <a:spcPct val="125000"/>
              </a:lnSpc>
              <a:buSzPct val="100000"/>
              <a:buFontTx/>
              <a:buBlip>
                <a:blip r:embed="rId2"/>
              </a:buBlip>
            </a:pPr>
            <a:r>
              <a:rPr lang="en-US" sz="1800" dirty="0">
                <a:solidFill>
                  <a:srgbClr val="000090"/>
                </a:solidFill>
                <a:effectLst/>
                <a:latin typeface="Calibri" charset="0"/>
              </a:rPr>
              <a:t> Plasma chemistry: 100 </a:t>
            </a:r>
            <a:r>
              <a:rPr lang="en-US" sz="1800" dirty="0" err="1">
                <a:solidFill>
                  <a:srgbClr val="000090"/>
                </a:solidFill>
                <a:effectLst/>
                <a:latin typeface="Calibri" charset="0"/>
              </a:rPr>
              <a:t>μs</a:t>
            </a:r>
            <a:r>
              <a:rPr lang="en-US" sz="1800" dirty="0">
                <a:solidFill>
                  <a:srgbClr val="000090"/>
                </a:solidFill>
                <a:effectLst/>
                <a:latin typeface="Calibri" charset="0"/>
              </a:rPr>
              <a:t> – </a:t>
            </a:r>
            <a:r>
              <a:rPr lang="en-US" sz="1800" dirty="0" err="1">
                <a:solidFill>
                  <a:srgbClr val="000090"/>
                </a:solidFill>
                <a:effectLst/>
                <a:latin typeface="Calibri" charset="0"/>
              </a:rPr>
              <a:t>ms</a:t>
            </a:r>
            <a:endParaRPr lang="en-US" sz="1800" dirty="0">
              <a:solidFill>
                <a:srgbClr val="000090"/>
              </a:solidFill>
              <a:effectLst/>
              <a:latin typeface="Calibri" charset="0"/>
            </a:endParaRPr>
          </a:p>
          <a:p>
            <a:pPr lvl="1" eaLnBrk="1" hangingPunct="1">
              <a:lnSpc>
                <a:spcPct val="125000"/>
              </a:lnSpc>
              <a:buSzPct val="100000"/>
              <a:buFontTx/>
              <a:buBlip>
                <a:blip r:embed="rId2"/>
              </a:buBlip>
            </a:pPr>
            <a:r>
              <a:rPr lang="en-US" sz="1800" dirty="0">
                <a:solidFill>
                  <a:srgbClr val="000090"/>
                </a:solidFill>
                <a:effectLst/>
                <a:latin typeface="Calibri" charset="0"/>
              </a:rPr>
              <a:t> Surface chemistry: s – min   </a:t>
            </a:r>
          </a:p>
          <a:p>
            <a:pPr eaLnBrk="1" hangingPunct="1">
              <a:lnSpc>
                <a:spcPct val="125000"/>
              </a:lnSpc>
              <a:buSzPct val="100000"/>
              <a:buFontTx/>
              <a:buBlip>
                <a:blip r:embed="rId2"/>
              </a:buBlip>
            </a:pPr>
            <a:r>
              <a:rPr lang="en-US" sz="1800" dirty="0">
                <a:solidFill>
                  <a:srgbClr val="000090"/>
                </a:solidFill>
                <a:effectLst/>
                <a:latin typeface="Calibri" charset="0"/>
              </a:rPr>
              <a:t> </a:t>
            </a:r>
            <a:r>
              <a:rPr lang="en-US" sz="1800" b="1" dirty="0" err="1">
                <a:solidFill>
                  <a:srgbClr val="000000"/>
                </a:solidFill>
                <a:effectLst/>
                <a:latin typeface="Calibri" charset="0"/>
              </a:rPr>
              <a:t>Multiscale</a:t>
            </a:r>
            <a:r>
              <a:rPr lang="en-US" sz="1800" b="1" dirty="0">
                <a:solidFill>
                  <a:srgbClr val="000000"/>
                </a:solidFill>
                <a:effectLst/>
                <a:latin typeface="Calibri" charset="0"/>
              </a:rPr>
              <a:t> problem – space:</a:t>
            </a:r>
          </a:p>
          <a:p>
            <a:pPr lvl="1" eaLnBrk="1" hangingPunct="1">
              <a:lnSpc>
                <a:spcPct val="125000"/>
              </a:lnSpc>
              <a:buSzPct val="100000"/>
              <a:buFontTx/>
              <a:buBlip>
                <a:blip r:embed="rId2"/>
              </a:buBlip>
            </a:pPr>
            <a:r>
              <a:rPr lang="en-US" sz="1800" dirty="0">
                <a:solidFill>
                  <a:srgbClr val="000090"/>
                </a:solidFill>
                <a:effectLst/>
                <a:latin typeface="Calibri" charset="0"/>
              </a:rPr>
              <a:t> Surface structures: nm – </a:t>
            </a:r>
            <a:r>
              <a:rPr lang="en-US" sz="1800" dirty="0" err="1">
                <a:solidFill>
                  <a:srgbClr val="000090"/>
                </a:solidFill>
                <a:effectLst/>
                <a:latin typeface="Calibri" charset="0"/>
              </a:rPr>
              <a:t>μm</a:t>
            </a:r>
            <a:endParaRPr lang="en-US" sz="1800" dirty="0">
              <a:solidFill>
                <a:srgbClr val="000090"/>
              </a:solidFill>
              <a:effectLst/>
              <a:latin typeface="Calibri" charset="0"/>
            </a:endParaRPr>
          </a:p>
          <a:p>
            <a:pPr lvl="1" eaLnBrk="1" hangingPunct="1">
              <a:lnSpc>
                <a:spcPct val="125000"/>
              </a:lnSpc>
              <a:buSzPct val="100000"/>
              <a:buFontTx/>
              <a:buBlip>
                <a:blip r:embed="rId2"/>
              </a:buBlip>
            </a:pPr>
            <a:r>
              <a:rPr lang="en-US" sz="1800" dirty="0">
                <a:solidFill>
                  <a:srgbClr val="000090"/>
                </a:solidFill>
                <a:effectLst/>
                <a:latin typeface="Calibri" charset="0"/>
              </a:rPr>
              <a:t> Charged particle gradients: </a:t>
            </a:r>
            <a:r>
              <a:rPr lang="en-US" sz="1800" dirty="0" err="1">
                <a:solidFill>
                  <a:srgbClr val="000090"/>
                </a:solidFill>
                <a:effectLst/>
                <a:latin typeface="Calibri" charset="0"/>
              </a:rPr>
              <a:t>μm</a:t>
            </a:r>
            <a:r>
              <a:rPr lang="en-US" sz="1800" dirty="0">
                <a:solidFill>
                  <a:srgbClr val="000090"/>
                </a:solidFill>
                <a:effectLst/>
                <a:latin typeface="Calibri" charset="0"/>
              </a:rPr>
              <a:t> – m</a:t>
            </a:r>
          </a:p>
          <a:p>
            <a:pPr lvl="1" eaLnBrk="1" hangingPunct="1">
              <a:lnSpc>
                <a:spcPct val="125000"/>
              </a:lnSpc>
              <a:buSzPct val="100000"/>
              <a:buFontTx/>
              <a:buBlip>
                <a:blip r:embed="rId2"/>
              </a:buBlip>
            </a:pPr>
            <a:r>
              <a:rPr lang="en-US" sz="1800" dirty="0">
                <a:solidFill>
                  <a:srgbClr val="000090"/>
                </a:solidFill>
                <a:effectLst/>
                <a:latin typeface="Calibri" charset="0"/>
              </a:rPr>
              <a:t> Neutral particle gradients: 10 </a:t>
            </a:r>
            <a:r>
              <a:rPr lang="en-US" sz="1800" dirty="0" err="1">
                <a:solidFill>
                  <a:srgbClr val="000090"/>
                </a:solidFill>
                <a:effectLst/>
                <a:latin typeface="Calibri" charset="0"/>
              </a:rPr>
              <a:t>μm</a:t>
            </a:r>
            <a:r>
              <a:rPr lang="en-US" sz="1800" dirty="0">
                <a:solidFill>
                  <a:srgbClr val="000090"/>
                </a:solidFill>
                <a:effectLst/>
                <a:latin typeface="Calibri" charset="0"/>
              </a:rPr>
              <a:t> – m</a:t>
            </a:r>
          </a:p>
        </p:txBody>
      </p:sp>
      <p:sp>
        <p:nvSpPr>
          <p:cNvPr id="3" name="Title 2"/>
          <p:cNvSpPr txBox="1">
            <a:spLocks/>
          </p:cNvSpPr>
          <p:nvPr/>
        </p:nvSpPr>
        <p:spPr bwMode="auto">
          <a:xfrm>
            <a:off x="878904" y="188640"/>
            <a:ext cx="8229600" cy="8509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rtl="0" eaLnBrk="1" fontAlgn="base" hangingPunct="1">
              <a:spcBef>
                <a:spcPct val="0"/>
              </a:spcBef>
              <a:spcAft>
                <a:spcPct val="0"/>
              </a:spcAft>
              <a:defRPr sz="3200">
                <a:solidFill>
                  <a:schemeClr val="tx1"/>
                </a:solidFill>
                <a:latin typeface="+mj-lt"/>
                <a:ea typeface="+mj-ea"/>
                <a:cs typeface="+mj-cs"/>
              </a:defRPr>
            </a:lvl1pPr>
            <a:lvl2pPr algn="r" rtl="0" eaLnBrk="1" fontAlgn="base" hangingPunct="1">
              <a:spcBef>
                <a:spcPct val="0"/>
              </a:spcBef>
              <a:spcAft>
                <a:spcPct val="0"/>
              </a:spcAft>
              <a:defRPr sz="3200">
                <a:solidFill>
                  <a:schemeClr val="tx1"/>
                </a:solidFill>
                <a:latin typeface="Arial" charset="0"/>
                <a:cs typeface="Arial" charset="0"/>
              </a:defRPr>
            </a:lvl2pPr>
            <a:lvl3pPr algn="r" rtl="0" eaLnBrk="1" fontAlgn="base" hangingPunct="1">
              <a:spcBef>
                <a:spcPct val="0"/>
              </a:spcBef>
              <a:spcAft>
                <a:spcPct val="0"/>
              </a:spcAft>
              <a:defRPr sz="3200">
                <a:solidFill>
                  <a:schemeClr val="tx1"/>
                </a:solidFill>
                <a:latin typeface="Arial" charset="0"/>
                <a:cs typeface="Arial" charset="0"/>
              </a:defRPr>
            </a:lvl3pPr>
            <a:lvl4pPr algn="r" rtl="0" eaLnBrk="1" fontAlgn="base" hangingPunct="1">
              <a:spcBef>
                <a:spcPct val="0"/>
              </a:spcBef>
              <a:spcAft>
                <a:spcPct val="0"/>
              </a:spcAft>
              <a:defRPr sz="3200">
                <a:solidFill>
                  <a:schemeClr val="tx1"/>
                </a:solidFill>
                <a:latin typeface="Arial" charset="0"/>
                <a:cs typeface="Arial" charset="0"/>
              </a:defRPr>
            </a:lvl4pPr>
            <a:lvl5pPr algn="r" rtl="0" eaLnBrk="1" fontAlgn="base" hangingPunct="1">
              <a:spcBef>
                <a:spcPct val="0"/>
              </a:spcBef>
              <a:spcAft>
                <a:spcPct val="0"/>
              </a:spcAft>
              <a:defRPr sz="3200">
                <a:solidFill>
                  <a:schemeClr val="tx1"/>
                </a:solidFill>
                <a:latin typeface="Arial" charset="0"/>
                <a:cs typeface="Arial" charset="0"/>
              </a:defRPr>
            </a:lvl5pPr>
            <a:lvl6pPr marL="457200" algn="r" rtl="0" eaLnBrk="1" fontAlgn="base" hangingPunct="1">
              <a:spcBef>
                <a:spcPct val="0"/>
              </a:spcBef>
              <a:spcAft>
                <a:spcPct val="0"/>
              </a:spcAft>
              <a:defRPr sz="3200">
                <a:solidFill>
                  <a:schemeClr val="tx1"/>
                </a:solidFill>
                <a:latin typeface="Arial" charset="0"/>
                <a:cs typeface="Arial" charset="0"/>
              </a:defRPr>
            </a:lvl6pPr>
            <a:lvl7pPr marL="914400" algn="r" rtl="0" eaLnBrk="1" fontAlgn="base" hangingPunct="1">
              <a:spcBef>
                <a:spcPct val="0"/>
              </a:spcBef>
              <a:spcAft>
                <a:spcPct val="0"/>
              </a:spcAft>
              <a:defRPr sz="3200">
                <a:solidFill>
                  <a:schemeClr val="tx1"/>
                </a:solidFill>
                <a:latin typeface="Arial" charset="0"/>
                <a:cs typeface="Arial" charset="0"/>
              </a:defRPr>
            </a:lvl7pPr>
            <a:lvl8pPr marL="1371600" algn="r" rtl="0" eaLnBrk="1" fontAlgn="base" hangingPunct="1">
              <a:spcBef>
                <a:spcPct val="0"/>
              </a:spcBef>
              <a:spcAft>
                <a:spcPct val="0"/>
              </a:spcAft>
              <a:defRPr sz="3200">
                <a:solidFill>
                  <a:schemeClr val="tx1"/>
                </a:solidFill>
                <a:latin typeface="Arial" charset="0"/>
                <a:cs typeface="Arial" charset="0"/>
              </a:defRPr>
            </a:lvl8pPr>
            <a:lvl9pPr marL="1828800" algn="r" rtl="0" eaLnBrk="1" fontAlgn="base" hangingPunct="1">
              <a:spcBef>
                <a:spcPct val="0"/>
              </a:spcBef>
              <a:spcAft>
                <a:spcPct val="0"/>
              </a:spcAft>
              <a:defRPr sz="3200">
                <a:solidFill>
                  <a:schemeClr val="tx1"/>
                </a:solidFill>
                <a:latin typeface="Arial" charset="0"/>
                <a:cs typeface="Arial" charset="0"/>
              </a:defRPr>
            </a:lvl9pPr>
          </a:lstStyle>
          <a:p>
            <a:pPr>
              <a:buNone/>
            </a:pPr>
            <a:r>
              <a:rPr lang="en-US" sz="3600" dirty="0" smtClean="0">
                <a:effectLst/>
                <a:latin typeface="Calibri" charset="0"/>
                <a:ea typeface="Calibri" charset="0"/>
                <a:cs typeface="Calibri" charset="0"/>
              </a:rPr>
              <a:t>Plasma diagnostic challenges</a:t>
            </a:r>
            <a:endParaRPr lang="en-US" sz="3600" dirty="0">
              <a:effectLst/>
              <a:latin typeface="Calibri" charset="0"/>
              <a:ea typeface="Calibri" charset="0"/>
              <a:cs typeface="Calibri" charset="0"/>
            </a:endParaRPr>
          </a:p>
        </p:txBody>
      </p:sp>
      <p:pic>
        <p:nvPicPr>
          <p:cNvPr id="4" name="Picture 3" descr="LTP_Cartoon.jpg"/>
          <p:cNvPicPr>
            <a:picLocks noChangeAspect="1"/>
          </p:cNvPicPr>
          <p:nvPr/>
        </p:nvPicPr>
        <p:blipFill>
          <a:blip r:embed="rId3"/>
          <a:stretch>
            <a:fillRect/>
          </a:stretch>
        </p:blipFill>
        <p:spPr>
          <a:xfrm>
            <a:off x="4772025" y="3021013"/>
            <a:ext cx="3800475" cy="3151187"/>
          </a:xfrm>
          <a:prstGeom prst="rect">
            <a:avLst/>
          </a:prstGeom>
          <a:ln>
            <a:solidFill>
              <a:schemeClr val="tx1">
                <a:lumMod val="50000"/>
                <a:lumOff val="50000"/>
              </a:schemeClr>
            </a:solidFill>
          </a:ln>
        </p:spPr>
      </p:pic>
    </p:spTree>
    <p:extLst>
      <p:ext uri="{BB962C8B-B14F-4D97-AF65-F5344CB8AC3E}">
        <p14:creationId xmlns:p14="http://schemas.microsoft.com/office/powerpoint/2010/main" val="1164943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6288" y="2060848"/>
            <a:ext cx="9144000" cy="8509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rtl="0" eaLnBrk="1" fontAlgn="base" hangingPunct="1">
              <a:spcBef>
                <a:spcPct val="0"/>
              </a:spcBef>
              <a:spcAft>
                <a:spcPct val="0"/>
              </a:spcAft>
              <a:defRPr sz="3200">
                <a:solidFill>
                  <a:schemeClr val="tx1"/>
                </a:solidFill>
                <a:latin typeface="+mj-lt"/>
                <a:ea typeface="+mj-ea"/>
                <a:cs typeface="+mj-cs"/>
              </a:defRPr>
            </a:lvl1pPr>
            <a:lvl2pPr algn="r" rtl="0" eaLnBrk="1" fontAlgn="base" hangingPunct="1">
              <a:spcBef>
                <a:spcPct val="0"/>
              </a:spcBef>
              <a:spcAft>
                <a:spcPct val="0"/>
              </a:spcAft>
              <a:defRPr sz="3200">
                <a:solidFill>
                  <a:schemeClr val="tx1"/>
                </a:solidFill>
                <a:latin typeface="Arial" charset="0"/>
                <a:cs typeface="Arial" charset="0"/>
              </a:defRPr>
            </a:lvl2pPr>
            <a:lvl3pPr algn="r" rtl="0" eaLnBrk="1" fontAlgn="base" hangingPunct="1">
              <a:spcBef>
                <a:spcPct val="0"/>
              </a:spcBef>
              <a:spcAft>
                <a:spcPct val="0"/>
              </a:spcAft>
              <a:defRPr sz="3200">
                <a:solidFill>
                  <a:schemeClr val="tx1"/>
                </a:solidFill>
                <a:latin typeface="Arial" charset="0"/>
                <a:cs typeface="Arial" charset="0"/>
              </a:defRPr>
            </a:lvl3pPr>
            <a:lvl4pPr algn="r" rtl="0" eaLnBrk="1" fontAlgn="base" hangingPunct="1">
              <a:spcBef>
                <a:spcPct val="0"/>
              </a:spcBef>
              <a:spcAft>
                <a:spcPct val="0"/>
              </a:spcAft>
              <a:defRPr sz="3200">
                <a:solidFill>
                  <a:schemeClr val="tx1"/>
                </a:solidFill>
                <a:latin typeface="Arial" charset="0"/>
                <a:cs typeface="Arial" charset="0"/>
              </a:defRPr>
            </a:lvl4pPr>
            <a:lvl5pPr algn="r" rtl="0" eaLnBrk="1" fontAlgn="base" hangingPunct="1">
              <a:spcBef>
                <a:spcPct val="0"/>
              </a:spcBef>
              <a:spcAft>
                <a:spcPct val="0"/>
              </a:spcAft>
              <a:defRPr sz="3200">
                <a:solidFill>
                  <a:schemeClr val="tx1"/>
                </a:solidFill>
                <a:latin typeface="Arial" charset="0"/>
                <a:cs typeface="Arial" charset="0"/>
              </a:defRPr>
            </a:lvl5pPr>
            <a:lvl6pPr marL="457200" algn="r" rtl="0" eaLnBrk="1" fontAlgn="base" hangingPunct="1">
              <a:spcBef>
                <a:spcPct val="0"/>
              </a:spcBef>
              <a:spcAft>
                <a:spcPct val="0"/>
              </a:spcAft>
              <a:defRPr sz="3200">
                <a:solidFill>
                  <a:schemeClr val="tx1"/>
                </a:solidFill>
                <a:latin typeface="Arial" charset="0"/>
                <a:cs typeface="Arial" charset="0"/>
              </a:defRPr>
            </a:lvl6pPr>
            <a:lvl7pPr marL="914400" algn="r" rtl="0" eaLnBrk="1" fontAlgn="base" hangingPunct="1">
              <a:spcBef>
                <a:spcPct val="0"/>
              </a:spcBef>
              <a:spcAft>
                <a:spcPct val="0"/>
              </a:spcAft>
              <a:defRPr sz="3200">
                <a:solidFill>
                  <a:schemeClr val="tx1"/>
                </a:solidFill>
                <a:latin typeface="Arial" charset="0"/>
                <a:cs typeface="Arial" charset="0"/>
              </a:defRPr>
            </a:lvl7pPr>
            <a:lvl8pPr marL="1371600" algn="r" rtl="0" eaLnBrk="1" fontAlgn="base" hangingPunct="1">
              <a:spcBef>
                <a:spcPct val="0"/>
              </a:spcBef>
              <a:spcAft>
                <a:spcPct val="0"/>
              </a:spcAft>
              <a:defRPr sz="3200">
                <a:solidFill>
                  <a:schemeClr val="tx1"/>
                </a:solidFill>
                <a:latin typeface="Arial" charset="0"/>
                <a:cs typeface="Arial" charset="0"/>
              </a:defRPr>
            </a:lvl8pPr>
            <a:lvl9pPr marL="1828800" algn="r" rtl="0" eaLnBrk="1" fontAlgn="base" hangingPunct="1">
              <a:spcBef>
                <a:spcPct val="0"/>
              </a:spcBef>
              <a:spcAft>
                <a:spcPct val="0"/>
              </a:spcAft>
              <a:defRPr sz="3200">
                <a:solidFill>
                  <a:schemeClr val="tx1"/>
                </a:solidFill>
                <a:latin typeface="Arial" charset="0"/>
                <a:cs typeface="Arial" charset="0"/>
              </a:defRPr>
            </a:lvl9pPr>
          </a:lstStyle>
          <a:p>
            <a:pPr algn="ctr">
              <a:buNone/>
            </a:pPr>
            <a:r>
              <a:rPr lang="en-US" sz="3600" dirty="0" smtClean="0">
                <a:solidFill>
                  <a:srgbClr val="002569"/>
                </a:solidFill>
                <a:effectLst/>
                <a:latin typeface="Calibri" charset="0"/>
                <a:ea typeface="Calibri" charset="0"/>
                <a:cs typeface="Calibri" charset="0"/>
              </a:rPr>
              <a:t>Overview of plasma diagnostic techniques</a:t>
            </a:r>
          </a:p>
          <a:p>
            <a:pPr algn="ctr">
              <a:buNone/>
            </a:pPr>
            <a:endParaRPr lang="en-US" sz="3600" dirty="0" smtClean="0">
              <a:solidFill>
                <a:srgbClr val="002569"/>
              </a:solidFill>
              <a:effectLst/>
              <a:latin typeface="Calibri" charset="0"/>
              <a:ea typeface="Calibri" charset="0"/>
              <a:cs typeface="Calibri" charset="0"/>
            </a:endParaRPr>
          </a:p>
          <a:p>
            <a:pPr marL="457200" indent="-457200" algn="ctr">
              <a:buFontTx/>
              <a:buChar char="-"/>
            </a:pPr>
            <a:r>
              <a:rPr lang="en-US" sz="2800" dirty="0" smtClean="0">
                <a:solidFill>
                  <a:srgbClr val="000000"/>
                </a:solidFill>
                <a:effectLst/>
                <a:latin typeface="Calibri" charset="0"/>
                <a:ea typeface="Calibri" charset="0"/>
                <a:cs typeface="Calibri" charset="0"/>
              </a:rPr>
              <a:t>How do we measure plasma quantities and parameters?</a:t>
            </a:r>
          </a:p>
          <a:p>
            <a:pPr marL="457200" indent="-457200" algn="ctr">
              <a:buFontTx/>
              <a:buChar char="-"/>
            </a:pPr>
            <a:r>
              <a:rPr lang="en-US" sz="2800" dirty="0" smtClean="0">
                <a:solidFill>
                  <a:srgbClr val="000000"/>
                </a:solidFill>
                <a:effectLst/>
                <a:latin typeface="Calibri" charset="0"/>
                <a:ea typeface="Calibri" charset="0"/>
                <a:cs typeface="Calibri" charset="0"/>
              </a:rPr>
              <a:t>Advantages and disadvantages</a:t>
            </a:r>
          </a:p>
          <a:p>
            <a:pPr marL="457200" indent="-457200" algn="ctr">
              <a:buFontTx/>
              <a:buChar char="-"/>
            </a:pPr>
            <a:r>
              <a:rPr lang="en-US" sz="2800" dirty="0" smtClean="0">
                <a:solidFill>
                  <a:srgbClr val="000000"/>
                </a:solidFill>
                <a:effectLst/>
                <a:latin typeface="Calibri" charset="0"/>
                <a:ea typeface="Calibri" charset="0"/>
                <a:cs typeface="Calibri" charset="0"/>
              </a:rPr>
              <a:t>Complementary nature of multiple diagnostics &amp; Combining diagnostics with simulations</a:t>
            </a:r>
            <a:endParaRPr lang="en-US" sz="2800" dirty="0">
              <a:solidFill>
                <a:srgbClr val="000000"/>
              </a:solidFill>
              <a:effectLst/>
              <a:latin typeface="Calibri" charset="0"/>
              <a:ea typeface="Calibri" charset="0"/>
              <a:cs typeface="Calibri" charset="0"/>
            </a:endParaRPr>
          </a:p>
        </p:txBody>
      </p:sp>
    </p:spTree>
    <p:extLst>
      <p:ext uri="{BB962C8B-B14F-4D97-AF65-F5344CB8AC3E}">
        <p14:creationId xmlns:p14="http://schemas.microsoft.com/office/powerpoint/2010/main" val="104027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395536" y="980728"/>
            <a:ext cx="8496944" cy="5127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marL="1371600" indent="-457200" eaLnBrk="0" hangingPunct="0">
              <a:defRPr sz="2400">
                <a:solidFill>
                  <a:schemeClr val="tx1"/>
                </a:solidFill>
                <a:latin typeface="Arial" charset="0"/>
                <a:ea typeface="ＭＳ Ｐゴシック" charset="0"/>
              </a:defRPr>
            </a:lvl3pPr>
            <a:lvl4pPr marL="1828800" indent="-457200"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50000"/>
              </a:spcBef>
              <a:buNone/>
            </a:pPr>
            <a:r>
              <a:rPr lang="de-DE" sz="2000" b="1" dirty="0" err="1">
                <a:solidFill>
                  <a:srgbClr val="000000"/>
                </a:solidFill>
                <a:effectLst/>
              </a:rPr>
              <a:t>Electrical</a:t>
            </a:r>
            <a:r>
              <a:rPr lang="de-DE" sz="2000" b="1" dirty="0">
                <a:solidFill>
                  <a:srgbClr val="000000"/>
                </a:solidFill>
                <a:effectLst/>
              </a:rPr>
              <a:t> </a:t>
            </a:r>
            <a:r>
              <a:rPr lang="de-DE" sz="2000" b="1" dirty="0" err="1">
                <a:solidFill>
                  <a:srgbClr val="000000"/>
                </a:solidFill>
                <a:effectLst/>
              </a:rPr>
              <a:t>diagnostics</a:t>
            </a:r>
            <a:endParaRPr lang="de-DE" sz="2000" b="1" dirty="0">
              <a:solidFill>
                <a:srgbClr val="000000"/>
              </a:solidFill>
              <a:effectLst/>
            </a:endParaRPr>
          </a:p>
          <a:p>
            <a:pPr lvl="1" eaLnBrk="1" hangingPunct="1">
              <a:buFont typeface="Wingdings" charset="0"/>
              <a:buChar char="§"/>
            </a:pPr>
            <a:r>
              <a:rPr lang="de-DE" sz="1800" dirty="0" err="1">
                <a:solidFill>
                  <a:srgbClr val="000000"/>
                </a:solidFill>
                <a:effectLst/>
              </a:rPr>
              <a:t>charged</a:t>
            </a:r>
            <a:r>
              <a:rPr lang="de-DE" sz="1800" dirty="0">
                <a:solidFill>
                  <a:srgbClr val="000000"/>
                </a:solidFill>
                <a:effectLst/>
              </a:rPr>
              <a:t> </a:t>
            </a:r>
            <a:r>
              <a:rPr lang="de-DE" sz="1800" dirty="0" err="1">
                <a:solidFill>
                  <a:srgbClr val="000000"/>
                </a:solidFill>
                <a:effectLst/>
              </a:rPr>
              <a:t>particles</a:t>
            </a:r>
            <a:r>
              <a:rPr lang="de-DE" sz="1800" dirty="0">
                <a:solidFill>
                  <a:srgbClr val="000000"/>
                </a:solidFill>
                <a:effectLst/>
              </a:rPr>
              <a:t> </a:t>
            </a:r>
            <a:r>
              <a:rPr lang="de-DE" sz="1800" dirty="0" err="1">
                <a:solidFill>
                  <a:srgbClr val="000000"/>
                </a:solidFill>
                <a:effectLst/>
              </a:rPr>
              <a:t>and</a:t>
            </a:r>
            <a:r>
              <a:rPr lang="de-DE" sz="1800" dirty="0">
                <a:solidFill>
                  <a:srgbClr val="000000"/>
                </a:solidFill>
                <a:effectLst/>
              </a:rPr>
              <a:t> </a:t>
            </a:r>
            <a:r>
              <a:rPr lang="de-DE" sz="1800" dirty="0" err="1" smtClean="0">
                <a:solidFill>
                  <a:srgbClr val="000000"/>
                </a:solidFill>
                <a:effectLst/>
              </a:rPr>
              <a:t>fields</a:t>
            </a:r>
            <a:endParaRPr lang="de-DE" sz="700" dirty="0">
              <a:solidFill>
                <a:srgbClr val="000000"/>
              </a:solidFill>
              <a:effectLst/>
            </a:endParaRPr>
          </a:p>
          <a:p>
            <a:pPr lvl="2" eaLnBrk="1" hangingPunct="1">
              <a:buFont typeface="Wingdings" charset="0"/>
              <a:buChar char="Ø"/>
            </a:pPr>
            <a:r>
              <a:rPr lang="de-DE" sz="2000" dirty="0" err="1">
                <a:solidFill>
                  <a:srgbClr val="000000"/>
                </a:solidFill>
                <a:effectLst/>
              </a:rPr>
              <a:t>external</a:t>
            </a:r>
            <a:r>
              <a:rPr lang="de-DE" sz="2000" dirty="0">
                <a:solidFill>
                  <a:srgbClr val="000000"/>
                </a:solidFill>
                <a:effectLst/>
              </a:rPr>
              <a:t> </a:t>
            </a:r>
            <a:r>
              <a:rPr lang="de-DE" sz="2000" dirty="0" err="1">
                <a:solidFill>
                  <a:srgbClr val="000000"/>
                </a:solidFill>
                <a:effectLst/>
              </a:rPr>
              <a:t>current</a:t>
            </a:r>
            <a:r>
              <a:rPr lang="de-DE" sz="2000" dirty="0">
                <a:solidFill>
                  <a:srgbClr val="000000"/>
                </a:solidFill>
                <a:effectLst/>
              </a:rPr>
              <a:t> </a:t>
            </a:r>
            <a:r>
              <a:rPr lang="de-DE" sz="2000" dirty="0" err="1">
                <a:solidFill>
                  <a:srgbClr val="000000"/>
                </a:solidFill>
                <a:effectLst/>
              </a:rPr>
              <a:t>and</a:t>
            </a:r>
            <a:r>
              <a:rPr lang="de-DE" sz="2000" dirty="0">
                <a:solidFill>
                  <a:srgbClr val="000000"/>
                </a:solidFill>
                <a:effectLst/>
              </a:rPr>
              <a:t> </a:t>
            </a:r>
            <a:r>
              <a:rPr lang="de-DE" sz="2000" dirty="0" err="1">
                <a:solidFill>
                  <a:srgbClr val="000000"/>
                </a:solidFill>
                <a:effectLst/>
              </a:rPr>
              <a:t>voltage</a:t>
            </a:r>
            <a:r>
              <a:rPr lang="de-DE" sz="2000" dirty="0">
                <a:solidFill>
                  <a:srgbClr val="000000"/>
                </a:solidFill>
                <a:effectLst/>
              </a:rPr>
              <a:t> </a:t>
            </a:r>
            <a:r>
              <a:rPr lang="de-DE" sz="2000" dirty="0" err="1">
                <a:solidFill>
                  <a:srgbClr val="000000"/>
                </a:solidFill>
                <a:effectLst/>
              </a:rPr>
              <a:t>measurements</a:t>
            </a:r>
            <a:endParaRPr lang="de-DE" sz="2000" dirty="0">
              <a:solidFill>
                <a:srgbClr val="000000"/>
              </a:solidFill>
              <a:effectLst/>
            </a:endParaRPr>
          </a:p>
          <a:p>
            <a:pPr lvl="3" eaLnBrk="1" hangingPunct="1">
              <a:buFont typeface="Arial" charset="0"/>
              <a:buChar char="+"/>
            </a:pPr>
            <a:r>
              <a:rPr lang="de-DE" sz="1800" dirty="0">
                <a:solidFill>
                  <a:srgbClr val="006633"/>
                </a:solidFill>
                <a:effectLst/>
              </a:rPr>
              <a:t>simple</a:t>
            </a:r>
          </a:p>
          <a:p>
            <a:pPr lvl="3" eaLnBrk="1" hangingPunct="1">
              <a:buFont typeface="Arial" charset="0"/>
              <a:buChar char="+"/>
            </a:pPr>
            <a:r>
              <a:rPr lang="de-DE" sz="1800" dirty="0">
                <a:solidFill>
                  <a:srgbClr val="006633"/>
                </a:solidFill>
                <a:effectLst/>
              </a:rPr>
              <a:t>non-intrusive</a:t>
            </a:r>
          </a:p>
          <a:p>
            <a:pPr lvl="3" eaLnBrk="1" hangingPunct="1">
              <a:buFont typeface="Arial" charset="0"/>
              <a:buChar char="–"/>
            </a:pPr>
            <a:r>
              <a:rPr lang="de-DE" sz="1800" dirty="0" err="1">
                <a:solidFill>
                  <a:srgbClr val="010000"/>
                </a:solidFill>
                <a:effectLst/>
              </a:rPr>
              <a:t>indirect</a:t>
            </a:r>
            <a:endParaRPr lang="de-DE" sz="1800" dirty="0">
              <a:solidFill>
                <a:srgbClr val="010000"/>
              </a:solidFill>
              <a:effectLst/>
            </a:endParaRPr>
          </a:p>
          <a:p>
            <a:pPr lvl="3" eaLnBrk="1" hangingPunct="1">
              <a:buFont typeface="Arial" charset="0"/>
              <a:buChar char="–"/>
            </a:pPr>
            <a:r>
              <a:rPr lang="de-DE" sz="1800" dirty="0" err="1">
                <a:solidFill>
                  <a:srgbClr val="010000"/>
                </a:solidFill>
                <a:effectLst/>
              </a:rPr>
              <a:t>model</a:t>
            </a:r>
            <a:r>
              <a:rPr lang="de-DE" sz="1800" dirty="0">
                <a:solidFill>
                  <a:srgbClr val="010000"/>
                </a:solidFill>
                <a:effectLst/>
              </a:rPr>
              <a:t> </a:t>
            </a:r>
            <a:r>
              <a:rPr lang="de-DE" sz="1800" dirty="0" err="1">
                <a:solidFill>
                  <a:srgbClr val="010000"/>
                </a:solidFill>
                <a:effectLst/>
              </a:rPr>
              <a:t>based</a:t>
            </a:r>
            <a:endParaRPr lang="de-DE" sz="1800" dirty="0">
              <a:solidFill>
                <a:srgbClr val="010000"/>
              </a:solidFill>
              <a:effectLst/>
            </a:endParaRPr>
          </a:p>
          <a:p>
            <a:pPr lvl="3" eaLnBrk="1" hangingPunct="1">
              <a:buFont typeface="Arial" charset="0"/>
              <a:buChar char="–"/>
            </a:pPr>
            <a:r>
              <a:rPr lang="de-DE" sz="1800" dirty="0">
                <a:solidFill>
                  <a:srgbClr val="010000"/>
                </a:solidFill>
                <a:effectLst/>
              </a:rPr>
              <a:t>global </a:t>
            </a:r>
            <a:r>
              <a:rPr lang="de-DE" sz="1800" dirty="0" err="1">
                <a:solidFill>
                  <a:srgbClr val="010000"/>
                </a:solidFill>
                <a:effectLst/>
              </a:rPr>
              <a:t>information</a:t>
            </a:r>
            <a:r>
              <a:rPr lang="de-DE" sz="1800" dirty="0">
                <a:solidFill>
                  <a:srgbClr val="010000"/>
                </a:solidFill>
                <a:effectLst/>
              </a:rPr>
              <a:t> </a:t>
            </a:r>
            <a:r>
              <a:rPr lang="de-DE" sz="1800" dirty="0" err="1" smtClean="0">
                <a:solidFill>
                  <a:srgbClr val="010000"/>
                </a:solidFill>
                <a:effectLst/>
              </a:rPr>
              <a:t>only</a:t>
            </a:r>
            <a:endParaRPr lang="de-DE" sz="900" dirty="0">
              <a:solidFill>
                <a:srgbClr val="010000"/>
              </a:solidFill>
              <a:effectLst/>
            </a:endParaRPr>
          </a:p>
          <a:p>
            <a:pPr lvl="2" eaLnBrk="1" hangingPunct="1">
              <a:buFont typeface="Wingdings" charset="0"/>
              <a:buChar char="Ø"/>
            </a:pPr>
            <a:r>
              <a:rPr lang="de-DE" sz="2000" dirty="0">
                <a:solidFill>
                  <a:srgbClr val="000000"/>
                </a:solidFill>
                <a:effectLst/>
              </a:rPr>
              <a:t>probe </a:t>
            </a:r>
            <a:r>
              <a:rPr lang="de-DE" sz="2000" dirty="0" err="1">
                <a:solidFill>
                  <a:srgbClr val="000000"/>
                </a:solidFill>
                <a:effectLst/>
              </a:rPr>
              <a:t>measurements</a:t>
            </a:r>
            <a:endParaRPr lang="de-DE" sz="2000" dirty="0">
              <a:solidFill>
                <a:srgbClr val="000000"/>
              </a:solidFill>
              <a:effectLst/>
            </a:endParaRPr>
          </a:p>
          <a:p>
            <a:pPr lvl="3" eaLnBrk="1" hangingPunct="1">
              <a:buFont typeface="Arial" charset="0"/>
              <a:buChar char="+"/>
            </a:pPr>
            <a:r>
              <a:rPr lang="de-DE" sz="1800" dirty="0">
                <a:solidFill>
                  <a:srgbClr val="006633"/>
                </a:solidFill>
                <a:effectLst/>
              </a:rPr>
              <a:t>simple</a:t>
            </a:r>
          </a:p>
          <a:p>
            <a:pPr lvl="3" eaLnBrk="1" hangingPunct="1">
              <a:buFont typeface="Arial" charset="0"/>
              <a:buChar char="+"/>
            </a:pPr>
            <a:r>
              <a:rPr lang="de-DE" sz="1800" dirty="0" err="1">
                <a:solidFill>
                  <a:srgbClr val="006633"/>
                </a:solidFill>
                <a:effectLst/>
              </a:rPr>
              <a:t>local</a:t>
            </a:r>
            <a:r>
              <a:rPr lang="de-DE" sz="1800" dirty="0">
                <a:solidFill>
                  <a:srgbClr val="006633"/>
                </a:solidFill>
                <a:effectLst/>
              </a:rPr>
              <a:t> </a:t>
            </a:r>
            <a:r>
              <a:rPr lang="de-DE" sz="1800" dirty="0" err="1">
                <a:solidFill>
                  <a:srgbClr val="006633"/>
                </a:solidFill>
                <a:effectLst/>
              </a:rPr>
              <a:t>information</a:t>
            </a:r>
            <a:endParaRPr lang="de-DE" sz="1800" dirty="0">
              <a:solidFill>
                <a:srgbClr val="006633"/>
              </a:solidFill>
              <a:effectLst/>
            </a:endParaRPr>
          </a:p>
          <a:p>
            <a:pPr lvl="3" eaLnBrk="1" hangingPunct="1">
              <a:buFont typeface="Arial" charset="0"/>
              <a:buChar char="+"/>
            </a:pPr>
            <a:r>
              <a:rPr lang="de-DE" sz="1800" dirty="0" err="1">
                <a:solidFill>
                  <a:srgbClr val="006633"/>
                </a:solidFill>
                <a:effectLst/>
              </a:rPr>
              <a:t>direct</a:t>
            </a:r>
            <a:endParaRPr lang="de-DE" sz="1800" dirty="0">
              <a:solidFill>
                <a:srgbClr val="006633"/>
              </a:solidFill>
              <a:effectLst/>
            </a:endParaRPr>
          </a:p>
          <a:p>
            <a:pPr lvl="3" eaLnBrk="1" hangingPunct="1">
              <a:buFont typeface="Arial" charset="0"/>
              <a:buChar char="–"/>
            </a:pPr>
            <a:r>
              <a:rPr lang="de-DE" sz="1800" dirty="0" err="1">
                <a:solidFill>
                  <a:srgbClr val="010000"/>
                </a:solidFill>
                <a:effectLst/>
              </a:rPr>
              <a:t>model</a:t>
            </a:r>
            <a:r>
              <a:rPr lang="de-DE" sz="1800" dirty="0">
                <a:solidFill>
                  <a:srgbClr val="010000"/>
                </a:solidFill>
                <a:effectLst/>
              </a:rPr>
              <a:t> </a:t>
            </a:r>
            <a:r>
              <a:rPr lang="de-DE" sz="1800" dirty="0" err="1">
                <a:solidFill>
                  <a:srgbClr val="010000"/>
                </a:solidFill>
                <a:effectLst/>
              </a:rPr>
              <a:t>based</a:t>
            </a:r>
            <a:endParaRPr lang="de-DE" sz="1800" dirty="0">
              <a:solidFill>
                <a:srgbClr val="010000"/>
              </a:solidFill>
              <a:effectLst/>
            </a:endParaRPr>
          </a:p>
          <a:p>
            <a:pPr lvl="3" eaLnBrk="1" hangingPunct="1">
              <a:buFont typeface="Arial" charset="0"/>
              <a:buChar char="–"/>
            </a:pPr>
            <a:r>
              <a:rPr lang="de-DE" sz="1800" dirty="0" err="1" smtClean="0">
                <a:solidFill>
                  <a:srgbClr val="010000"/>
                </a:solidFill>
                <a:effectLst/>
              </a:rPr>
              <a:t>agressive</a:t>
            </a:r>
            <a:r>
              <a:rPr lang="de-DE" sz="1800" dirty="0" smtClean="0">
                <a:solidFill>
                  <a:srgbClr val="010000"/>
                </a:solidFill>
                <a:effectLst/>
              </a:rPr>
              <a:t> </a:t>
            </a:r>
            <a:r>
              <a:rPr lang="de-DE" sz="1800" dirty="0" err="1">
                <a:solidFill>
                  <a:srgbClr val="010000"/>
                </a:solidFill>
                <a:effectLst/>
              </a:rPr>
              <a:t>environment</a:t>
            </a:r>
            <a:r>
              <a:rPr lang="de-DE" sz="1800" dirty="0">
                <a:solidFill>
                  <a:srgbClr val="010000"/>
                </a:solidFill>
                <a:effectLst/>
              </a:rPr>
              <a:t> </a:t>
            </a:r>
            <a:r>
              <a:rPr lang="de-DE" sz="1800" dirty="0" smtClean="0">
                <a:solidFill>
                  <a:srgbClr val="010000"/>
                </a:solidFill>
                <a:effectLst/>
              </a:rPr>
              <a:t>(high </a:t>
            </a:r>
            <a:r>
              <a:rPr lang="de-DE" sz="1800" dirty="0" err="1" smtClean="0">
                <a:solidFill>
                  <a:srgbClr val="010000"/>
                </a:solidFill>
                <a:effectLst/>
              </a:rPr>
              <a:t>temperatures</a:t>
            </a:r>
            <a:r>
              <a:rPr lang="de-DE" sz="1800" dirty="0" smtClean="0">
                <a:solidFill>
                  <a:srgbClr val="010000"/>
                </a:solidFill>
                <a:effectLst/>
              </a:rPr>
              <a:t> </a:t>
            </a:r>
            <a:r>
              <a:rPr lang="de-DE" sz="1800" dirty="0" err="1" smtClean="0">
                <a:solidFill>
                  <a:srgbClr val="010000"/>
                </a:solidFill>
                <a:effectLst/>
              </a:rPr>
              <a:t>or</a:t>
            </a:r>
            <a:r>
              <a:rPr lang="de-DE" sz="1800" dirty="0" smtClean="0">
                <a:solidFill>
                  <a:srgbClr val="010000"/>
                </a:solidFill>
                <a:effectLst/>
              </a:rPr>
              <a:t> </a:t>
            </a:r>
            <a:r>
              <a:rPr lang="de-DE" sz="1800" dirty="0" err="1" smtClean="0">
                <a:solidFill>
                  <a:srgbClr val="010000"/>
                </a:solidFill>
                <a:effectLst/>
              </a:rPr>
              <a:t>reactive</a:t>
            </a:r>
            <a:r>
              <a:rPr lang="de-DE" sz="1800" dirty="0" smtClean="0">
                <a:solidFill>
                  <a:srgbClr val="010000"/>
                </a:solidFill>
                <a:effectLst/>
              </a:rPr>
              <a:t> </a:t>
            </a:r>
            <a:r>
              <a:rPr lang="de-DE" sz="1800" dirty="0" err="1" smtClean="0">
                <a:solidFill>
                  <a:srgbClr val="010000"/>
                </a:solidFill>
                <a:effectLst/>
              </a:rPr>
              <a:t>gases</a:t>
            </a:r>
            <a:r>
              <a:rPr lang="de-DE" sz="1800" dirty="0">
                <a:solidFill>
                  <a:srgbClr val="010000"/>
                </a:solidFill>
                <a:effectLst/>
              </a:rPr>
              <a:t>)</a:t>
            </a:r>
          </a:p>
          <a:p>
            <a:pPr lvl="3" eaLnBrk="1" hangingPunct="1">
              <a:buFont typeface="Arial" charset="0"/>
              <a:buChar char="–"/>
            </a:pPr>
            <a:r>
              <a:rPr lang="de-DE" sz="1800" dirty="0">
                <a:solidFill>
                  <a:srgbClr val="010000"/>
                </a:solidFill>
                <a:effectLst/>
              </a:rPr>
              <a:t>intrusive</a:t>
            </a:r>
            <a:endParaRPr lang="en-IE" sz="1800" dirty="0">
              <a:solidFill>
                <a:srgbClr val="010000"/>
              </a:solidFill>
              <a:effectLst/>
            </a:endParaRPr>
          </a:p>
        </p:txBody>
      </p:sp>
      <p:sp>
        <p:nvSpPr>
          <p:cNvPr id="28675" name="Rectangle 3"/>
          <p:cNvSpPr>
            <a:spLocks noChangeArrowheads="1"/>
          </p:cNvSpPr>
          <p:nvPr/>
        </p:nvSpPr>
        <p:spPr bwMode="auto">
          <a:xfrm>
            <a:off x="362023" y="116632"/>
            <a:ext cx="8748712" cy="146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r">
              <a:lnSpc>
                <a:spcPct val="130000"/>
              </a:lnSpc>
              <a:buNone/>
            </a:pPr>
            <a:r>
              <a:rPr lang="en-US" sz="3400" smtClean="0">
                <a:solidFill>
                  <a:schemeClr val="tx1"/>
                </a:solidFill>
                <a:latin typeface="Calibri" charset="0"/>
                <a:ea typeface="Calibri" charset="0"/>
                <a:cs typeface="Calibri" charset="0"/>
              </a:rPr>
              <a:t>Electrical techniques</a:t>
            </a:r>
            <a:endParaRPr lang="de-DE" sz="3400" dirty="0">
              <a:solidFill>
                <a:schemeClr val="tx1"/>
              </a:solidFill>
              <a:latin typeface="Calibri" charset="0"/>
              <a:ea typeface="Calibri" charset="0"/>
              <a:cs typeface="Calibri" charset="0"/>
            </a:endParaRPr>
          </a:p>
        </p:txBody>
      </p:sp>
      <p:pic>
        <p:nvPicPr>
          <p:cNvPr id="2" name="Picture 1"/>
          <p:cNvPicPr>
            <a:picLocks noChangeAspect="1"/>
          </p:cNvPicPr>
          <p:nvPr/>
        </p:nvPicPr>
        <p:blipFill>
          <a:blip r:embed="rId2"/>
          <a:stretch>
            <a:fillRect/>
          </a:stretch>
        </p:blipFill>
        <p:spPr>
          <a:xfrm>
            <a:off x="5724128" y="2807320"/>
            <a:ext cx="3048000" cy="1701800"/>
          </a:xfrm>
          <a:prstGeom prst="rect">
            <a:avLst/>
          </a:prstGeom>
        </p:spPr>
      </p:pic>
    </p:spTree>
    <p:extLst>
      <p:ext uri="{BB962C8B-B14F-4D97-AF65-F5344CB8AC3E}">
        <p14:creationId xmlns:p14="http://schemas.microsoft.com/office/powerpoint/2010/main" val="9949666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12160" y="1600190"/>
            <a:ext cx="2660993" cy="4205074"/>
          </a:xfrm>
          <a:prstGeom prst="rect">
            <a:avLst/>
          </a:prstGeom>
        </p:spPr>
      </p:pic>
      <p:sp>
        <p:nvSpPr>
          <p:cNvPr id="4" name="Rectangle 3"/>
          <p:cNvSpPr/>
          <p:nvPr/>
        </p:nvSpPr>
        <p:spPr>
          <a:xfrm>
            <a:off x="5724127" y="5837202"/>
            <a:ext cx="3312369" cy="338554"/>
          </a:xfrm>
          <a:prstGeom prst="rect">
            <a:avLst/>
          </a:prstGeom>
          <a:effectLst/>
          <a:scene3d>
            <a:camera prst="orthographicFront"/>
            <a:lightRig rig="threePt" dir="t"/>
          </a:scene3d>
          <a:sp3d contourW="12700" prstMaterial="matte">
            <a:contourClr>
              <a:schemeClr val="tx1"/>
            </a:contourClr>
          </a:sp3d>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smtClean="0">
                <a:effectLst/>
                <a:latin typeface="Calibri" charset="0"/>
                <a:ea typeface="Calibri" charset="0"/>
                <a:cs typeface="Calibri" charset="0"/>
              </a:rPr>
              <a:t>Ref: Marcus </a:t>
            </a:r>
            <a:r>
              <a:rPr lang="en-US" sz="1600" dirty="0" smtClean="0">
                <a:effectLst/>
                <a:latin typeface="Calibri" charset="0"/>
                <a:ea typeface="Calibri" charset="0"/>
                <a:cs typeface="Calibri" charset="0"/>
              </a:rPr>
              <a:t>Alden, Lund University</a:t>
            </a:r>
            <a:endParaRPr lang="en-US" sz="1600" dirty="0">
              <a:effectLst/>
              <a:latin typeface="Calibri" charset="0"/>
              <a:ea typeface="Calibri" charset="0"/>
              <a:cs typeface="Calibri" charset="0"/>
            </a:endParaRPr>
          </a:p>
        </p:txBody>
      </p:sp>
      <p:sp>
        <p:nvSpPr>
          <p:cNvPr id="5" name="Rectangle 3"/>
          <p:cNvSpPr>
            <a:spLocks noChangeArrowheads="1"/>
          </p:cNvSpPr>
          <p:nvPr/>
        </p:nvSpPr>
        <p:spPr bwMode="auto">
          <a:xfrm>
            <a:off x="362023" y="44624"/>
            <a:ext cx="8748712" cy="146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r">
              <a:lnSpc>
                <a:spcPct val="130000"/>
              </a:lnSpc>
              <a:buNone/>
            </a:pPr>
            <a:r>
              <a:rPr lang="en-US" sz="3400" dirty="0" smtClean="0">
                <a:solidFill>
                  <a:schemeClr val="tx1"/>
                </a:solidFill>
                <a:latin typeface="Calibri" charset="0"/>
                <a:ea typeface="Calibri" charset="0"/>
                <a:cs typeface="Calibri" charset="0"/>
              </a:rPr>
              <a:t>Probe diagnostics</a:t>
            </a:r>
            <a:endParaRPr lang="de-DE" sz="3400" dirty="0">
              <a:solidFill>
                <a:schemeClr val="tx1"/>
              </a:solidFill>
              <a:latin typeface="Calibri" charset="0"/>
              <a:ea typeface="Calibri" charset="0"/>
              <a:cs typeface="Calibri" charset="0"/>
            </a:endParaRPr>
          </a:p>
        </p:txBody>
      </p:sp>
      <p:pic>
        <p:nvPicPr>
          <p:cNvPr id="6" name="Picture 5"/>
          <p:cNvPicPr>
            <a:picLocks noChangeAspect="1"/>
          </p:cNvPicPr>
          <p:nvPr/>
        </p:nvPicPr>
        <p:blipFill>
          <a:blip r:embed="rId3"/>
          <a:stretch>
            <a:fillRect/>
          </a:stretch>
        </p:blipFill>
        <p:spPr>
          <a:xfrm>
            <a:off x="683568" y="1772816"/>
            <a:ext cx="3333077" cy="4509120"/>
          </a:xfrm>
          <a:prstGeom prst="rect">
            <a:avLst/>
          </a:prstGeom>
        </p:spPr>
      </p:pic>
      <p:sp>
        <p:nvSpPr>
          <p:cNvPr id="7" name="TextBox 6"/>
          <p:cNvSpPr txBox="1"/>
          <p:nvPr/>
        </p:nvSpPr>
        <p:spPr>
          <a:xfrm>
            <a:off x="6012160" y="1122981"/>
            <a:ext cx="2660993" cy="400110"/>
          </a:xfrm>
          <a:prstGeom prst="rect">
            <a:avLst/>
          </a:prstGeom>
          <a:noFill/>
          <a:effectLst/>
          <a:scene3d>
            <a:camera prst="orthographicFront"/>
            <a:lightRig rig="threePt" dir="t"/>
          </a:scene3d>
          <a:sp3d contourW="12700" prstMaterial="matte">
            <a:contourClr>
              <a:schemeClr val="tx1"/>
            </a:contourClr>
          </a:sp3d>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mtClean="0">
                <a:effectLst/>
                <a:latin typeface="Calibri" charset="0"/>
                <a:ea typeface="Calibri" charset="0"/>
                <a:cs typeface="Calibri" charset="0"/>
              </a:rPr>
              <a:t>Can be intrusive</a:t>
            </a:r>
            <a:endParaRPr lang="en-US">
              <a:effectLst/>
              <a:latin typeface="Calibri" charset="0"/>
              <a:ea typeface="Calibri" charset="0"/>
              <a:cs typeface="Calibri" charset="0"/>
            </a:endParaRPr>
          </a:p>
        </p:txBody>
      </p:sp>
      <p:sp>
        <p:nvSpPr>
          <p:cNvPr id="8" name="TextBox 7"/>
          <p:cNvSpPr txBox="1"/>
          <p:nvPr/>
        </p:nvSpPr>
        <p:spPr>
          <a:xfrm>
            <a:off x="107504" y="1064930"/>
            <a:ext cx="4715408" cy="707886"/>
          </a:xfrm>
          <a:prstGeom prst="rect">
            <a:avLst/>
          </a:prstGeom>
          <a:noFill/>
          <a:effectLst/>
          <a:scene3d>
            <a:camera prst="orthographicFront"/>
            <a:lightRig rig="threePt" dir="t"/>
          </a:scene3d>
          <a:sp3d contourW="12700" prstMaterial="matte">
            <a:contourClr>
              <a:schemeClr val="tx1"/>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effectLst/>
                <a:latin typeface="Calibri" charset="0"/>
                <a:ea typeface="Calibri" charset="0"/>
                <a:cs typeface="Calibri" charset="0"/>
              </a:rPr>
              <a:t>Example: Magnetron sputtering, </a:t>
            </a:r>
            <a:br>
              <a:rPr lang="en-US" dirty="0" smtClean="0">
                <a:effectLst/>
                <a:latin typeface="Calibri" charset="0"/>
                <a:ea typeface="Calibri" charset="0"/>
                <a:cs typeface="Calibri" charset="0"/>
              </a:rPr>
            </a:br>
            <a:r>
              <a:rPr lang="en-US" dirty="0" smtClean="0">
                <a:effectLst/>
                <a:latin typeface="Calibri" charset="0"/>
                <a:ea typeface="Calibri" charset="0"/>
                <a:cs typeface="Calibri" charset="0"/>
              </a:rPr>
              <a:t>time resolved measurements</a:t>
            </a:r>
            <a:endParaRPr lang="en-US" dirty="0">
              <a:effectLst/>
              <a:latin typeface="Calibri" charset="0"/>
              <a:ea typeface="Calibri" charset="0"/>
              <a:cs typeface="Calibri" charset="0"/>
            </a:endParaRPr>
          </a:p>
        </p:txBody>
      </p:sp>
    </p:spTree>
    <p:extLst>
      <p:ext uri="{BB962C8B-B14F-4D97-AF65-F5344CB8AC3E}">
        <p14:creationId xmlns:p14="http://schemas.microsoft.com/office/powerpoint/2010/main" val="392127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 &amp; learning outcomes</a:t>
            </a:r>
            <a:endParaRPr lang="en-US" dirty="0"/>
          </a:p>
        </p:txBody>
      </p:sp>
      <p:sp>
        <p:nvSpPr>
          <p:cNvPr id="3" name="Content Placeholder 2"/>
          <p:cNvSpPr>
            <a:spLocks noGrp="1"/>
          </p:cNvSpPr>
          <p:nvPr>
            <p:ph idx="1"/>
          </p:nvPr>
        </p:nvSpPr>
        <p:spPr>
          <a:xfrm>
            <a:off x="1" y="1125538"/>
            <a:ext cx="9144000" cy="5000625"/>
          </a:xfrm>
        </p:spPr>
        <p:txBody>
          <a:bodyPr/>
          <a:lstStyle/>
          <a:p>
            <a:pPr hangingPunct="0"/>
            <a:r>
              <a:rPr lang="en-GB" sz="2000" b="1" dirty="0" smtClean="0">
                <a:latin typeface="Calibri" charset="0"/>
                <a:ea typeface="Calibri" charset="0"/>
                <a:cs typeface="Calibri" charset="0"/>
              </a:rPr>
              <a:t>Aims:</a:t>
            </a:r>
            <a:endParaRPr lang="en-GB" sz="2000" dirty="0">
              <a:latin typeface="Calibri" charset="0"/>
              <a:ea typeface="Calibri" charset="0"/>
              <a:cs typeface="Calibri" charset="0"/>
            </a:endParaRPr>
          </a:p>
          <a:p>
            <a:pPr lvl="1"/>
            <a:r>
              <a:rPr lang="en-US" sz="2000" dirty="0">
                <a:latin typeface="Calibri" charset="0"/>
                <a:ea typeface="Calibri" charset="0"/>
                <a:cs typeface="Calibri" charset="0"/>
              </a:rPr>
              <a:t>Diagnostic techniques used to determine the properties of plasmas are examined. The physics behind particle and probe diagnostics, plasmas refractive index measurements, the spectroscopy of plasma emission from free and bound electrons, the scattering of electromagnetic radiation and fusion product detection are reviewed</a:t>
            </a:r>
            <a:r>
              <a:rPr lang="en-US" sz="2000" dirty="0" smtClean="0">
                <a:latin typeface="Calibri" charset="0"/>
                <a:ea typeface="Calibri" charset="0"/>
                <a:cs typeface="Calibri" charset="0"/>
              </a:rPr>
              <a:t>.</a:t>
            </a:r>
            <a:br>
              <a:rPr lang="en-US" sz="2000" dirty="0" smtClean="0">
                <a:latin typeface="Calibri" charset="0"/>
                <a:ea typeface="Calibri" charset="0"/>
                <a:cs typeface="Calibri" charset="0"/>
              </a:rPr>
            </a:br>
            <a:r>
              <a:rPr lang="en-US" sz="2000" dirty="0" smtClean="0">
                <a:latin typeface="Calibri" charset="0"/>
                <a:ea typeface="Calibri" charset="0"/>
                <a:cs typeface="Calibri" charset="0"/>
              </a:rPr>
              <a:t/>
            </a:r>
            <a:br>
              <a:rPr lang="en-US" sz="2000" dirty="0" smtClean="0">
                <a:latin typeface="Calibri" charset="0"/>
                <a:ea typeface="Calibri" charset="0"/>
                <a:cs typeface="Calibri" charset="0"/>
              </a:rPr>
            </a:br>
            <a:endParaRPr lang="en-GB" sz="2000" dirty="0">
              <a:latin typeface="Calibri" charset="0"/>
              <a:ea typeface="Calibri" charset="0"/>
              <a:cs typeface="Calibri" charset="0"/>
            </a:endParaRPr>
          </a:p>
          <a:p>
            <a:r>
              <a:rPr lang="en-US" sz="2000" b="1" dirty="0">
                <a:latin typeface="Calibri" charset="0"/>
                <a:ea typeface="Calibri" charset="0"/>
                <a:cs typeface="Calibri" charset="0"/>
              </a:rPr>
              <a:t>Learning </a:t>
            </a:r>
            <a:r>
              <a:rPr lang="en-US" sz="2000" b="1" dirty="0" smtClean="0">
                <a:latin typeface="Calibri" charset="0"/>
                <a:ea typeface="Calibri" charset="0"/>
                <a:cs typeface="Calibri" charset="0"/>
              </a:rPr>
              <a:t>outcomes - at </a:t>
            </a:r>
            <a:r>
              <a:rPr lang="en-US" sz="2000" b="1" dirty="0">
                <a:latin typeface="Calibri" charset="0"/>
                <a:ea typeface="Calibri" charset="0"/>
                <a:cs typeface="Calibri" charset="0"/>
              </a:rPr>
              <a:t>the end of this module successful students will be able to understand: </a:t>
            </a:r>
            <a:endParaRPr lang="en-GB" sz="2000" dirty="0">
              <a:latin typeface="Calibri" charset="0"/>
              <a:ea typeface="Calibri" charset="0"/>
              <a:cs typeface="Calibri" charset="0"/>
            </a:endParaRPr>
          </a:p>
          <a:p>
            <a:pPr lvl="1" hangingPunct="0"/>
            <a:r>
              <a:rPr lang="en-GB" sz="2000" dirty="0">
                <a:latin typeface="Calibri" charset="0"/>
                <a:ea typeface="Calibri" charset="0"/>
                <a:cs typeface="Calibri" charset="0"/>
              </a:rPr>
              <a:t>The underlying physics behind diagnostic techniques used in plasma research.</a:t>
            </a:r>
          </a:p>
          <a:p>
            <a:pPr lvl="1" hangingPunct="0"/>
            <a:r>
              <a:rPr lang="en-GB" sz="2000" dirty="0">
                <a:latin typeface="Calibri" charset="0"/>
                <a:ea typeface="Calibri" charset="0"/>
                <a:cs typeface="Calibri" charset="0"/>
              </a:rPr>
              <a:t>Methods of measuring key plasma parameters from first principles.</a:t>
            </a:r>
          </a:p>
          <a:p>
            <a:endParaRPr lang="en-US" sz="2000" dirty="0">
              <a:latin typeface="Calibri" charset="0"/>
              <a:ea typeface="Calibri" charset="0"/>
              <a:cs typeface="Calibri" charset="0"/>
            </a:endParaRPr>
          </a:p>
        </p:txBody>
      </p:sp>
    </p:spTree>
    <p:extLst>
      <p:ext uri="{BB962C8B-B14F-4D97-AF65-F5344CB8AC3E}">
        <p14:creationId xmlns:p14="http://schemas.microsoft.com/office/powerpoint/2010/main" val="142048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00338" y="115888"/>
            <a:ext cx="6192837" cy="720725"/>
          </a:xfrm>
        </p:spPr>
        <p:txBody>
          <a:bodyPr/>
          <a:lstStyle/>
          <a:p>
            <a:r>
              <a:rPr lang="en-US" dirty="0" smtClean="0"/>
              <a:t>Overview</a:t>
            </a:r>
            <a:endParaRPr lang="en-US" dirty="0"/>
          </a:p>
        </p:txBody>
      </p:sp>
      <p:sp>
        <p:nvSpPr>
          <p:cNvPr id="5" name="Content Placeholder 2"/>
          <p:cNvSpPr>
            <a:spLocks noGrp="1"/>
          </p:cNvSpPr>
          <p:nvPr>
            <p:ph idx="1"/>
          </p:nvPr>
        </p:nvSpPr>
        <p:spPr>
          <a:xfrm>
            <a:off x="1" y="1125538"/>
            <a:ext cx="9144000" cy="5000625"/>
          </a:xfrm>
        </p:spPr>
        <p:txBody>
          <a:bodyPr/>
          <a:lstStyle/>
          <a:p>
            <a:pPr hangingPunct="0"/>
            <a:endParaRPr lang="en-GB" sz="2000" b="1" dirty="0" smtClean="0">
              <a:latin typeface="Calibri" charset="0"/>
              <a:ea typeface="Calibri" charset="0"/>
              <a:cs typeface="Calibri" charset="0"/>
            </a:endParaRPr>
          </a:p>
          <a:p>
            <a:pPr hangingPunct="0"/>
            <a:r>
              <a:rPr lang="en-GB" sz="2000" dirty="0" smtClean="0">
                <a:latin typeface="Calibri" charset="0"/>
                <a:ea typeface="Calibri" charset="0"/>
                <a:cs typeface="Calibri" charset="0"/>
              </a:rPr>
              <a:t>18 Lectures, including a lab ‘tour’</a:t>
            </a:r>
          </a:p>
          <a:p>
            <a:pPr hangingPunct="0"/>
            <a:r>
              <a:rPr lang="en-GB" sz="2000" dirty="0" smtClean="0">
                <a:latin typeface="Calibri" charset="0"/>
                <a:ea typeface="Calibri" charset="0"/>
                <a:cs typeface="Calibri" charset="0"/>
              </a:rPr>
              <a:t>2 Practical classes</a:t>
            </a:r>
          </a:p>
          <a:p>
            <a:pPr hangingPunct="0"/>
            <a:endParaRPr lang="en-GB" sz="2000" b="1" dirty="0" smtClean="0">
              <a:latin typeface="Calibri" charset="0"/>
              <a:ea typeface="Calibri" charset="0"/>
              <a:cs typeface="Calibri" charset="0"/>
            </a:endParaRPr>
          </a:p>
          <a:p>
            <a:pPr hangingPunct="0"/>
            <a:r>
              <a:rPr lang="en-GB" sz="2000" b="1" dirty="0" smtClean="0">
                <a:latin typeface="Calibri" charset="0"/>
                <a:ea typeface="Calibri" charset="0"/>
                <a:cs typeface="Calibri" charset="0"/>
              </a:rPr>
              <a:t>Coursework</a:t>
            </a:r>
            <a:endParaRPr lang="en-GB" sz="2000" dirty="0">
              <a:latin typeface="Calibri" charset="0"/>
              <a:ea typeface="Calibri" charset="0"/>
              <a:cs typeface="Calibri" charset="0"/>
            </a:endParaRPr>
          </a:p>
          <a:p>
            <a:pPr lvl="1"/>
            <a:r>
              <a:rPr lang="en-US" sz="2000" dirty="0" smtClean="0">
                <a:latin typeface="Calibri" charset="0"/>
                <a:ea typeface="Calibri" charset="0"/>
                <a:cs typeface="Calibri" charset="0"/>
              </a:rPr>
              <a:t>Two assignments, second half of the term</a:t>
            </a:r>
          </a:p>
          <a:p>
            <a:pPr lvl="1"/>
            <a:r>
              <a:rPr lang="en-US" sz="2000" dirty="0" smtClean="0">
                <a:latin typeface="Calibri" charset="0"/>
                <a:ea typeface="Calibri" charset="0"/>
                <a:cs typeface="Calibri" charset="0"/>
              </a:rPr>
              <a:t>15% of module mark</a:t>
            </a:r>
            <a:br>
              <a:rPr lang="en-US" sz="2000" dirty="0" smtClean="0">
                <a:latin typeface="Calibri" charset="0"/>
                <a:ea typeface="Calibri" charset="0"/>
                <a:cs typeface="Calibri" charset="0"/>
              </a:rPr>
            </a:br>
            <a:endParaRPr lang="en-GB" sz="2000" dirty="0">
              <a:latin typeface="Calibri" charset="0"/>
              <a:ea typeface="Calibri" charset="0"/>
              <a:cs typeface="Calibri" charset="0"/>
            </a:endParaRPr>
          </a:p>
          <a:p>
            <a:r>
              <a:rPr lang="en-US" sz="2000" b="1" dirty="0" smtClean="0">
                <a:latin typeface="Calibri" charset="0"/>
                <a:ea typeface="Calibri" charset="0"/>
                <a:cs typeface="Calibri" charset="0"/>
              </a:rPr>
              <a:t>Closed exam</a:t>
            </a:r>
          </a:p>
          <a:p>
            <a:pPr lvl="1"/>
            <a:r>
              <a:rPr lang="en-US" sz="2000" dirty="0" smtClean="0">
                <a:latin typeface="Calibri" charset="0"/>
                <a:ea typeface="Calibri" charset="0"/>
                <a:cs typeface="Calibri" charset="0"/>
              </a:rPr>
              <a:t>1.5 hours</a:t>
            </a:r>
          </a:p>
          <a:p>
            <a:pPr lvl="1"/>
            <a:r>
              <a:rPr lang="en-US" sz="2000" dirty="0" smtClean="0">
                <a:latin typeface="Calibri" charset="0"/>
                <a:ea typeface="Calibri" charset="0"/>
                <a:cs typeface="Calibri" charset="0"/>
              </a:rPr>
              <a:t>85% of module mark</a:t>
            </a:r>
            <a:endParaRPr lang="en-US" sz="2000" dirty="0">
              <a:latin typeface="Calibri" charset="0"/>
              <a:ea typeface="Calibri" charset="0"/>
              <a:cs typeface="Calibri" charset="0"/>
            </a:endParaRPr>
          </a:p>
        </p:txBody>
      </p:sp>
    </p:spTree>
    <p:extLst>
      <p:ext uri="{BB962C8B-B14F-4D97-AF65-F5344CB8AC3E}">
        <p14:creationId xmlns:p14="http://schemas.microsoft.com/office/powerpoint/2010/main" val="137809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bwMode="auto">
          <a:xfrm>
            <a:off x="0" y="2636912"/>
            <a:ext cx="9144000" cy="8509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rtl="0" eaLnBrk="1" fontAlgn="base" hangingPunct="1">
              <a:spcBef>
                <a:spcPct val="0"/>
              </a:spcBef>
              <a:spcAft>
                <a:spcPct val="0"/>
              </a:spcAft>
              <a:defRPr sz="3200">
                <a:solidFill>
                  <a:schemeClr val="tx1"/>
                </a:solidFill>
                <a:latin typeface="+mj-lt"/>
                <a:ea typeface="+mj-ea"/>
                <a:cs typeface="+mj-cs"/>
              </a:defRPr>
            </a:lvl1pPr>
            <a:lvl2pPr algn="r" rtl="0" eaLnBrk="1" fontAlgn="base" hangingPunct="1">
              <a:spcBef>
                <a:spcPct val="0"/>
              </a:spcBef>
              <a:spcAft>
                <a:spcPct val="0"/>
              </a:spcAft>
              <a:defRPr sz="3200">
                <a:solidFill>
                  <a:schemeClr val="tx1"/>
                </a:solidFill>
                <a:latin typeface="Arial" charset="0"/>
                <a:cs typeface="Arial" charset="0"/>
              </a:defRPr>
            </a:lvl2pPr>
            <a:lvl3pPr algn="r" rtl="0" eaLnBrk="1" fontAlgn="base" hangingPunct="1">
              <a:spcBef>
                <a:spcPct val="0"/>
              </a:spcBef>
              <a:spcAft>
                <a:spcPct val="0"/>
              </a:spcAft>
              <a:defRPr sz="3200">
                <a:solidFill>
                  <a:schemeClr val="tx1"/>
                </a:solidFill>
                <a:latin typeface="Arial" charset="0"/>
                <a:cs typeface="Arial" charset="0"/>
              </a:defRPr>
            </a:lvl3pPr>
            <a:lvl4pPr algn="r" rtl="0" eaLnBrk="1" fontAlgn="base" hangingPunct="1">
              <a:spcBef>
                <a:spcPct val="0"/>
              </a:spcBef>
              <a:spcAft>
                <a:spcPct val="0"/>
              </a:spcAft>
              <a:defRPr sz="3200">
                <a:solidFill>
                  <a:schemeClr val="tx1"/>
                </a:solidFill>
                <a:latin typeface="Arial" charset="0"/>
                <a:cs typeface="Arial" charset="0"/>
              </a:defRPr>
            </a:lvl4pPr>
            <a:lvl5pPr algn="r" rtl="0" eaLnBrk="1" fontAlgn="base" hangingPunct="1">
              <a:spcBef>
                <a:spcPct val="0"/>
              </a:spcBef>
              <a:spcAft>
                <a:spcPct val="0"/>
              </a:spcAft>
              <a:defRPr sz="3200">
                <a:solidFill>
                  <a:schemeClr val="tx1"/>
                </a:solidFill>
                <a:latin typeface="Arial" charset="0"/>
                <a:cs typeface="Arial" charset="0"/>
              </a:defRPr>
            </a:lvl5pPr>
            <a:lvl6pPr marL="457200" algn="r" rtl="0" eaLnBrk="1" fontAlgn="base" hangingPunct="1">
              <a:spcBef>
                <a:spcPct val="0"/>
              </a:spcBef>
              <a:spcAft>
                <a:spcPct val="0"/>
              </a:spcAft>
              <a:defRPr sz="3200">
                <a:solidFill>
                  <a:schemeClr val="tx1"/>
                </a:solidFill>
                <a:latin typeface="Arial" charset="0"/>
                <a:cs typeface="Arial" charset="0"/>
              </a:defRPr>
            </a:lvl6pPr>
            <a:lvl7pPr marL="914400" algn="r" rtl="0" eaLnBrk="1" fontAlgn="base" hangingPunct="1">
              <a:spcBef>
                <a:spcPct val="0"/>
              </a:spcBef>
              <a:spcAft>
                <a:spcPct val="0"/>
              </a:spcAft>
              <a:defRPr sz="3200">
                <a:solidFill>
                  <a:schemeClr val="tx1"/>
                </a:solidFill>
                <a:latin typeface="Arial" charset="0"/>
                <a:cs typeface="Arial" charset="0"/>
              </a:defRPr>
            </a:lvl7pPr>
            <a:lvl8pPr marL="1371600" algn="r" rtl="0" eaLnBrk="1" fontAlgn="base" hangingPunct="1">
              <a:spcBef>
                <a:spcPct val="0"/>
              </a:spcBef>
              <a:spcAft>
                <a:spcPct val="0"/>
              </a:spcAft>
              <a:defRPr sz="3200">
                <a:solidFill>
                  <a:schemeClr val="tx1"/>
                </a:solidFill>
                <a:latin typeface="Arial" charset="0"/>
                <a:cs typeface="Arial" charset="0"/>
              </a:defRPr>
            </a:lvl8pPr>
            <a:lvl9pPr marL="1828800" algn="r" rtl="0" eaLnBrk="1" fontAlgn="base" hangingPunct="1">
              <a:spcBef>
                <a:spcPct val="0"/>
              </a:spcBef>
              <a:spcAft>
                <a:spcPct val="0"/>
              </a:spcAft>
              <a:defRPr sz="3200">
                <a:solidFill>
                  <a:schemeClr val="tx1"/>
                </a:solidFill>
                <a:latin typeface="Arial" charset="0"/>
                <a:cs typeface="Arial" charset="0"/>
              </a:defRPr>
            </a:lvl9pPr>
          </a:lstStyle>
          <a:p>
            <a:pPr algn="ctr">
              <a:buNone/>
            </a:pPr>
            <a:r>
              <a:rPr lang="en-US" sz="4000" dirty="0" smtClean="0">
                <a:solidFill>
                  <a:srgbClr val="002569"/>
                </a:solidFill>
                <a:effectLst/>
                <a:latin typeface="Calibri" charset="0"/>
                <a:ea typeface="Calibri" charset="0"/>
                <a:cs typeface="Calibri" charset="0"/>
              </a:rPr>
              <a:t>Brief introduction to plasmas</a:t>
            </a:r>
            <a:endParaRPr lang="en-US" sz="4000" dirty="0">
              <a:solidFill>
                <a:srgbClr val="002569"/>
              </a:solidFill>
              <a:effectLst/>
              <a:latin typeface="Calibri" charset="0"/>
              <a:ea typeface="Calibri" charset="0"/>
              <a:cs typeface="Calibri" charset="0"/>
            </a:endParaRPr>
          </a:p>
        </p:txBody>
      </p:sp>
    </p:spTree>
    <p:extLst>
      <p:ext uri="{BB962C8B-B14F-4D97-AF65-F5344CB8AC3E}">
        <p14:creationId xmlns:p14="http://schemas.microsoft.com/office/powerpoint/2010/main" val="159737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27089" y="115888"/>
            <a:ext cx="6481415" cy="720725"/>
          </a:xfrm>
        </p:spPr>
        <p:txBody>
          <a:bodyPr/>
          <a:lstStyle/>
          <a:p>
            <a:r>
              <a:rPr lang="en-US" sz="3600" dirty="0">
                <a:latin typeface="Calibri" charset="0"/>
                <a:ea typeface="Calibri" charset="0"/>
                <a:cs typeface="Calibri" charset="0"/>
              </a:rPr>
              <a:t>Temperature &amp; d</a:t>
            </a:r>
            <a:r>
              <a:rPr lang="en-US" sz="3600" dirty="0" smtClean="0">
                <a:latin typeface="Calibri" charset="0"/>
                <a:ea typeface="Calibri" charset="0"/>
                <a:cs typeface="Calibri" charset="0"/>
              </a:rPr>
              <a:t>ensity </a:t>
            </a:r>
            <a:r>
              <a:rPr lang="en-US" sz="3600" dirty="0">
                <a:latin typeface="Calibri" charset="0"/>
                <a:ea typeface="Calibri" charset="0"/>
                <a:cs typeface="Calibri" charset="0"/>
              </a:rPr>
              <a:t>r</a:t>
            </a:r>
            <a:r>
              <a:rPr lang="en-US" sz="3600" dirty="0" smtClean="0">
                <a:latin typeface="Calibri" charset="0"/>
                <a:ea typeface="Calibri" charset="0"/>
                <a:cs typeface="Calibri" charset="0"/>
              </a:rPr>
              <a:t>egimes</a:t>
            </a:r>
            <a:endParaRPr lang="en-US" sz="3600" dirty="0">
              <a:latin typeface="Calibri" charset="0"/>
              <a:ea typeface="Calibri" charset="0"/>
              <a:cs typeface="Calibri"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889106"/>
            <a:ext cx="7228756" cy="542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9146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Plasma research at the YPI</a:t>
            </a:r>
            <a:endParaRPr lang="en-US" dirty="0"/>
          </a:p>
        </p:txBody>
      </p:sp>
      <p:pic>
        <p:nvPicPr>
          <p:cNvPr id="4"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3983461"/>
            <a:ext cx="3672408" cy="23258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60" t="37412" r="8083" b="28285"/>
          <a:stretch/>
        </p:blipFill>
        <p:spPr bwMode="auto">
          <a:xfrm>
            <a:off x="0" y="908719"/>
            <a:ext cx="6588224" cy="1800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0" descr="IMG_9968.JPG"/>
          <p:cNvPicPr>
            <a:picLocks noChangeAspect="1"/>
          </p:cNvPicPr>
          <p:nvPr/>
        </p:nvPicPr>
        <p:blipFill>
          <a:blip r:embed="rId4">
            <a:extLst>
              <a:ext uri="{28A0092B-C50C-407E-A947-70E740481C1C}">
                <a14:useLocalDpi xmlns:a14="http://schemas.microsoft.com/office/drawing/2010/main" val="0"/>
              </a:ext>
            </a:extLst>
          </a:blip>
          <a:srcRect l="34586" t="21107" r="32063" b="39793"/>
          <a:stretch>
            <a:fillRect/>
          </a:stretch>
        </p:blipFill>
        <p:spPr bwMode="auto">
          <a:xfrm>
            <a:off x="6588224" y="908720"/>
            <a:ext cx="2605690" cy="1800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8"/>
          <p:cNvPicPr>
            <a:picLocks noChangeAspect="1"/>
          </p:cNvPicPr>
          <p:nvPr/>
        </p:nvPicPr>
        <p:blipFill rotWithShape="1">
          <a:blip r:embed="rId5">
            <a:extLst>
              <a:ext uri="{28A0092B-C50C-407E-A947-70E740481C1C}">
                <a14:useLocalDpi xmlns:a14="http://schemas.microsoft.com/office/drawing/2010/main" val="0"/>
              </a:ext>
            </a:extLst>
          </a:blip>
          <a:srcRect t="-133" b="-173"/>
          <a:stretch/>
        </p:blipFill>
        <p:spPr bwMode="auto">
          <a:xfrm>
            <a:off x="6067" y="2708920"/>
            <a:ext cx="2728420" cy="36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3" descr="laser_plasma_accelerator3"/>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t="11826" b="11826"/>
          <a:stretch>
            <a:fillRect/>
          </a:stretch>
        </p:blipFill>
        <p:spPr bwMode="auto">
          <a:xfrm>
            <a:off x="5508104" y="2708920"/>
            <a:ext cx="3645879" cy="134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stretch>
            <a:fillRect/>
          </a:stretch>
        </p:blipFill>
        <p:spPr>
          <a:xfrm>
            <a:off x="2699792" y="2708920"/>
            <a:ext cx="2849655" cy="3600400"/>
          </a:xfrm>
          <a:prstGeom prst="rect">
            <a:avLst/>
          </a:prstGeom>
        </p:spPr>
      </p:pic>
    </p:spTree>
    <p:extLst>
      <p:ext uri="{BB962C8B-B14F-4D97-AF65-F5344CB8AC3E}">
        <p14:creationId xmlns:p14="http://schemas.microsoft.com/office/powerpoint/2010/main" val="4183747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2195736" y="116632"/>
            <a:ext cx="8748712" cy="1462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lnSpc>
                <a:spcPct val="130000"/>
              </a:lnSpc>
              <a:buNone/>
            </a:pPr>
            <a:r>
              <a:rPr lang="en-US" sz="3600" dirty="0">
                <a:solidFill>
                  <a:schemeClr val="tx1"/>
                </a:solidFill>
                <a:latin typeface="Calibri" charset="0"/>
                <a:ea typeface="Calibri" charset="0"/>
                <a:cs typeface="Calibri" charset="0"/>
              </a:rPr>
              <a:t>Plasmas &amp; </a:t>
            </a:r>
            <a:r>
              <a:rPr lang="en-US" sz="3600" dirty="0" smtClean="0">
                <a:solidFill>
                  <a:schemeClr val="tx1"/>
                </a:solidFill>
                <a:latin typeface="Calibri" charset="0"/>
                <a:ea typeface="Calibri" charset="0"/>
                <a:cs typeface="Calibri" charset="0"/>
              </a:rPr>
              <a:t>other disciplines</a:t>
            </a:r>
            <a:endParaRPr lang="de-DE" sz="3600" dirty="0">
              <a:solidFill>
                <a:schemeClr val="tx1"/>
              </a:solidFill>
              <a:latin typeface="Calibri" charset="0"/>
              <a:ea typeface="Calibri" charset="0"/>
              <a:cs typeface="Calibri" charset="0"/>
            </a:endParaRPr>
          </a:p>
        </p:txBody>
      </p:sp>
      <p:sp>
        <p:nvSpPr>
          <p:cNvPr id="12291" name="TextBox 2"/>
          <p:cNvSpPr txBox="1">
            <a:spLocks noChangeArrowheads="1"/>
          </p:cNvSpPr>
          <p:nvPr/>
        </p:nvSpPr>
        <p:spPr bwMode="auto">
          <a:xfrm>
            <a:off x="816049" y="1052736"/>
            <a:ext cx="7572375"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de-DE" dirty="0">
                <a:solidFill>
                  <a:srgbClr val="000000"/>
                </a:solidFill>
                <a:effectLst/>
              </a:rPr>
              <a:t> </a:t>
            </a:r>
            <a:r>
              <a:rPr lang="de-DE" dirty="0" err="1">
                <a:solidFill>
                  <a:srgbClr val="000000"/>
                </a:solidFill>
                <a:effectLst/>
              </a:rPr>
              <a:t>Optics</a:t>
            </a:r>
            <a:endParaRPr lang="de-DE" dirty="0">
              <a:solidFill>
                <a:srgbClr val="000000"/>
              </a:solidFill>
              <a:effectLst/>
            </a:endParaRPr>
          </a:p>
          <a:p>
            <a:pPr eaLnBrk="1" hangingPunct="1">
              <a:buFont typeface="Arial" charset="0"/>
              <a:buChar char="•"/>
            </a:pPr>
            <a:r>
              <a:rPr lang="de-DE" dirty="0">
                <a:solidFill>
                  <a:srgbClr val="000000"/>
                </a:solidFill>
                <a:effectLst/>
              </a:rPr>
              <a:t> </a:t>
            </a:r>
            <a:r>
              <a:rPr lang="de-DE" dirty="0" err="1">
                <a:solidFill>
                  <a:srgbClr val="000000"/>
                </a:solidFill>
                <a:effectLst/>
              </a:rPr>
              <a:t>Atomic</a:t>
            </a:r>
            <a:r>
              <a:rPr lang="de-DE" dirty="0">
                <a:solidFill>
                  <a:srgbClr val="000000"/>
                </a:solidFill>
                <a:effectLst/>
              </a:rPr>
              <a:t> &amp; </a:t>
            </a:r>
            <a:r>
              <a:rPr lang="de-DE" dirty="0" err="1">
                <a:solidFill>
                  <a:srgbClr val="000000"/>
                </a:solidFill>
                <a:effectLst/>
              </a:rPr>
              <a:t>m</a:t>
            </a:r>
            <a:r>
              <a:rPr lang="de-DE" dirty="0" err="1" smtClean="0">
                <a:solidFill>
                  <a:srgbClr val="000000"/>
                </a:solidFill>
                <a:effectLst/>
              </a:rPr>
              <a:t>olecular</a:t>
            </a:r>
            <a:r>
              <a:rPr lang="de-DE" dirty="0" smtClean="0">
                <a:solidFill>
                  <a:srgbClr val="000000"/>
                </a:solidFill>
                <a:effectLst/>
              </a:rPr>
              <a:t> </a:t>
            </a:r>
            <a:r>
              <a:rPr lang="de-DE" dirty="0" err="1">
                <a:solidFill>
                  <a:srgbClr val="000000"/>
                </a:solidFill>
                <a:effectLst/>
              </a:rPr>
              <a:t>p</a:t>
            </a:r>
            <a:r>
              <a:rPr lang="de-DE" dirty="0" err="1" smtClean="0">
                <a:solidFill>
                  <a:srgbClr val="000000"/>
                </a:solidFill>
                <a:effectLst/>
              </a:rPr>
              <a:t>hysics</a:t>
            </a:r>
            <a:endParaRPr lang="de-DE" dirty="0">
              <a:solidFill>
                <a:srgbClr val="000000"/>
              </a:solidFill>
              <a:effectLst/>
            </a:endParaRPr>
          </a:p>
          <a:p>
            <a:pPr eaLnBrk="1" hangingPunct="1">
              <a:buFont typeface="Arial" charset="0"/>
              <a:buChar char="•"/>
            </a:pPr>
            <a:r>
              <a:rPr lang="de-DE" dirty="0">
                <a:solidFill>
                  <a:srgbClr val="000000"/>
                </a:solidFill>
                <a:effectLst/>
              </a:rPr>
              <a:t> Laser </a:t>
            </a:r>
            <a:r>
              <a:rPr lang="de-DE" dirty="0" err="1">
                <a:solidFill>
                  <a:srgbClr val="000000"/>
                </a:solidFill>
                <a:effectLst/>
              </a:rPr>
              <a:t>p</a:t>
            </a:r>
            <a:r>
              <a:rPr lang="de-DE" dirty="0" err="1" smtClean="0">
                <a:solidFill>
                  <a:srgbClr val="000000"/>
                </a:solidFill>
                <a:effectLst/>
              </a:rPr>
              <a:t>hysics</a:t>
            </a:r>
            <a:endParaRPr lang="de-DE" dirty="0">
              <a:solidFill>
                <a:srgbClr val="000000"/>
              </a:solidFill>
              <a:effectLst/>
            </a:endParaRPr>
          </a:p>
          <a:p>
            <a:pPr eaLnBrk="1" hangingPunct="1">
              <a:buFont typeface="Arial" charset="0"/>
              <a:buChar char="•"/>
            </a:pPr>
            <a:r>
              <a:rPr lang="de-DE" dirty="0">
                <a:solidFill>
                  <a:srgbClr val="000000"/>
                </a:solidFill>
                <a:effectLst/>
              </a:rPr>
              <a:t> Surface </a:t>
            </a:r>
            <a:r>
              <a:rPr lang="de-DE" dirty="0" err="1" smtClean="0">
                <a:solidFill>
                  <a:srgbClr val="000000"/>
                </a:solidFill>
                <a:effectLst/>
              </a:rPr>
              <a:t>sscience</a:t>
            </a:r>
            <a:endParaRPr lang="de-DE" dirty="0" smtClean="0">
              <a:solidFill>
                <a:srgbClr val="000000"/>
              </a:solidFill>
              <a:effectLst/>
            </a:endParaRPr>
          </a:p>
          <a:p>
            <a:pPr eaLnBrk="1" hangingPunct="1">
              <a:buFont typeface="Arial" charset="0"/>
              <a:buChar char="•"/>
            </a:pPr>
            <a:r>
              <a:rPr lang="de-DE" dirty="0">
                <a:solidFill>
                  <a:srgbClr val="000000"/>
                </a:solidFill>
                <a:effectLst/>
              </a:rPr>
              <a:t> </a:t>
            </a:r>
            <a:r>
              <a:rPr lang="de-DE" dirty="0" smtClean="0">
                <a:solidFill>
                  <a:srgbClr val="000000"/>
                </a:solidFill>
                <a:effectLst/>
              </a:rPr>
              <a:t>Material </a:t>
            </a:r>
            <a:r>
              <a:rPr lang="de-DE" dirty="0" err="1" smtClean="0">
                <a:solidFill>
                  <a:srgbClr val="000000"/>
                </a:solidFill>
                <a:effectLst/>
              </a:rPr>
              <a:t>science</a:t>
            </a:r>
            <a:endParaRPr lang="de-DE" dirty="0">
              <a:solidFill>
                <a:srgbClr val="000000"/>
              </a:solidFill>
              <a:effectLst/>
            </a:endParaRPr>
          </a:p>
          <a:p>
            <a:pPr eaLnBrk="1" hangingPunct="1">
              <a:buFont typeface="Arial" charset="0"/>
              <a:buChar char="•"/>
            </a:pPr>
            <a:r>
              <a:rPr lang="de-DE" dirty="0">
                <a:solidFill>
                  <a:srgbClr val="000000"/>
                </a:solidFill>
                <a:effectLst/>
              </a:rPr>
              <a:t> </a:t>
            </a:r>
            <a:r>
              <a:rPr lang="de-DE" dirty="0" err="1">
                <a:solidFill>
                  <a:srgbClr val="000000"/>
                </a:solidFill>
                <a:effectLst/>
              </a:rPr>
              <a:t>Electro</a:t>
            </a:r>
            <a:r>
              <a:rPr lang="de-DE" dirty="0">
                <a:solidFill>
                  <a:srgbClr val="000000"/>
                </a:solidFill>
                <a:effectLst/>
              </a:rPr>
              <a:t> </a:t>
            </a:r>
            <a:r>
              <a:rPr lang="de-DE" dirty="0" err="1" smtClean="0">
                <a:solidFill>
                  <a:srgbClr val="000000"/>
                </a:solidFill>
                <a:effectLst/>
              </a:rPr>
              <a:t>dynamics</a:t>
            </a:r>
            <a:endParaRPr lang="de-DE" dirty="0">
              <a:solidFill>
                <a:srgbClr val="000000"/>
              </a:solidFill>
              <a:effectLst/>
            </a:endParaRPr>
          </a:p>
          <a:p>
            <a:pPr eaLnBrk="1" hangingPunct="1">
              <a:buFont typeface="Arial" charset="0"/>
              <a:buChar char="•"/>
            </a:pPr>
            <a:r>
              <a:rPr lang="de-DE" dirty="0">
                <a:solidFill>
                  <a:srgbClr val="000000"/>
                </a:solidFill>
                <a:effectLst/>
              </a:rPr>
              <a:t> </a:t>
            </a:r>
            <a:r>
              <a:rPr lang="de-DE" dirty="0" err="1">
                <a:solidFill>
                  <a:srgbClr val="000000"/>
                </a:solidFill>
                <a:effectLst/>
              </a:rPr>
              <a:t>Statistics</a:t>
            </a:r>
            <a:endParaRPr lang="de-DE" dirty="0">
              <a:solidFill>
                <a:srgbClr val="000000"/>
              </a:solidFill>
              <a:effectLst/>
            </a:endParaRPr>
          </a:p>
          <a:p>
            <a:pPr eaLnBrk="1" hangingPunct="1">
              <a:buFont typeface="Arial" charset="0"/>
              <a:buChar char="•"/>
            </a:pPr>
            <a:r>
              <a:rPr lang="de-DE" dirty="0">
                <a:solidFill>
                  <a:srgbClr val="000000"/>
                </a:solidFill>
                <a:effectLst/>
              </a:rPr>
              <a:t> </a:t>
            </a:r>
            <a:r>
              <a:rPr lang="de-DE" dirty="0" err="1">
                <a:solidFill>
                  <a:srgbClr val="000000"/>
                </a:solidFill>
                <a:effectLst/>
              </a:rPr>
              <a:t>Numerical</a:t>
            </a:r>
            <a:r>
              <a:rPr lang="de-DE" dirty="0">
                <a:solidFill>
                  <a:srgbClr val="000000"/>
                </a:solidFill>
                <a:effectLst/>
              </a:rPr>
              <a:t> </a:t>
            </a:r>
            <a:r>
              <a:rPr lang="de-DE" dirty="0" err="1">
                <a:solidFill>
                  <a:srgbClr val="000000"/>
                </a:solidFill>
                <a:effectLst/>
              </a:rPr>
              <a:t>s</a:t>
            </a:r>
            <a:r>
              <a:rPr lang="de-DE" dirty="0" err="1" smtClean="0">
                <a:solidFill>
                  <a:srgbClr val="000000"/>
                </a:solidFill>
                <a:effectLst/>
              </a:rPr>
              <a:t>imulations</a:t>
            </a:r>
            <a:r>
              <a:rPr lang="de-DE" dirty="0">
                <a:solidFill>
                  <a:srgbClr val="000000"/>
                </a:solidFill>
                <a:effectLst/>
              </a:rPr>
              <a:t/>
            </a:r>
            <a:br>
              <a:rPr lang="de-DE" dirty="0">
                <a:solidFill>
                  <a:srgbClr val="000000"/>
                </a:solidFill>
                <a:effectLst/>
              </a:rPr>
            </a:br>
            <a:endParaRPr lang="de-DE" dirty="0">
              <a:solidFill>
                <a:srgbClr val="000000"/>
              </a:solidFill>
              <a:effectLst/>
            </a:endParaRPr>
          </a:p>
          <a:p>
            <a:pPr eaLnBrk="1" hangingPunct="1">
              <a:buFont typeface="Arial" charset="0"/>
              <a:buChar char="•"/>
            </a:pPr>
            <a:r>
              <a:rPr lang="de-DE" dirty="0">
                <a:solidFill>
                  <a:srgbClr val="000000"/>
                </a:solidFill>
                <a:effectLst/>
              </a:rPr>
              <a:t> </a:t>
            </a:r>
            <a:r>
              <a:rPr lang="de-DE" dirty="0" err="1">
                <a:solidFill>
                  <a:srgbClr val="000000"/>
                </a:solidFill>
                <a:effectLst/>
              </a:rPr>
              <a:t>Electrical</a:t>
            </a:r>
            <a:r>
              <a:rPr lang="de-DE" dirty="0">
                <a:solidFill>
                  <a:srgbClr val="000000"/>
                </a:solidFill>
                <a:effectLst/>
              </a:rPr>
              <a:t> </a:t>
            </a:r>
            <a:r>
              <a:rPr lang="de-DE" dirty="0" err="1" smtClean="0">
                <a:solidFill>
                  <a:srgbClr val="000000"/>
                </a:solidFill>
                <a:effectLst/>
              </a:rPr>
              <a:t>engineering</a:t>
            </a:r>
            <a:endParaRPr lang="de-DE" dirty="0">
              <a:solidFill>
                <a:srgbClr val="000000"/>
              </a:solidFill>
              <a:effectLst/>
            </a:endParaRPr>
          </a:p>
          <a:p>
            <a:pPr eaLnBrk="1" hangingPunct="1">
              <a:buFont typeface="Arial" charset="0"/>
              <a:buChar char="•"/>
            </a:pPr>
            <a:r>
              <a:rPr lang="de-DE" dirty="0">
                <a:solidFill>
                  <a:srgbClr val="000000"/>
                </a:solidFill>
                <a:effectLst/>
              </a:rPr>
              <a:t> Chemistry</a:t>
            </a:r>
          </a:p>
          <a:p>
            <a:pPr eaLnBrk="1" hangingPunct="1">
              <a:buFont typeface="Arial" charset="0"/>
              <a:buChar char="•"/>
            </a:pPr>
            <a:r>
              <a:rPr lang="de-DE" dirty="0">
                <a:solidFill>
                  <a:srgbClr val="000000"/>
                </a:solidFill>
                <a:effectLst/>
              </a:rPr>
              <a:t> Bio-</a:t>
            </a:r>
            <a:r>
              <a:rPr lang="de-DE" dirty="0" err="1">
                <a:solidFill>
                  <a:srgbClr val="000000"/>
                </a:solidFill>
                <a:effectLst/>
              </a:rPr>
              <a:t>medical</a:t>
            </a:r>
            <a:r>
              <a:rPr lang="de-DE" dirty="0">
                <a:solidFill>
                  <a:srgbClr val="000000"/>
                </a:solidFill>
                <a:effectLst/>
              </a:rPr>
              <a:t> </a:t>
            </a:r>
            <a:r>
              <a:rPr lang="de-DE" dirty="0" err="1">
                <a:solidFill>
                  <a:srgbClr val="000000"/>
                </a:solidFill>
                <a:effectLst/>
              </a:rPr>
              <a:t>s</a:t>
            </a:r>
            <a:r>
              <a:rPr lang="de-DE" dirty="0" err="1" smtClean="0">
                <a:solidFill>
                  <a:srgbClr val="000000"/>
                </a:solidFill>
                <a:effectLst/>
              </a:rPr>
              <a:t>ciences</a:t>
            </a:r>
            <a:endParaRPr lang="de-DE" dirty="0">
              <a:solidFill>
                <a:srgbClr val="000000"/>
              </a:solidFill>
              <a:effectLst/>
            </a:endParaRPr>
          </a:p>
        </p:txBody>
      </p:sp>
      <p:pic>
        <p:nvPicPr>
          <p:cNvPr id="4" name="Picture 3" descr="D:\QUB_admin\Outreach\Plasmalamp.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62704" y="1201506"/>
            <a:ext cx="2681454" cy="1853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6" descr="1st_video.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17032"/>
            <a:ext cx="2975887" cy="2232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057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p:cNvSpPr txBox="1">
            <a:spLocks noChangeArrowheads="1"/>
          </p:cNvSpPr>
          <p:nvPr/>
        </p:nvSpPr>
        <p:spPr bwMode="auto">
          <a:xfrm>
            <a:off x="107504" y="1171575"/>
            <a:ext cx="5448300" cy="5124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charset="0"/>
                <a:ea typeface="ＭＳ Ｐゴシック" charset="0"/>
                <a:cs typeface="ＭＳ Ｐゴシック" charset="0"/>
              </a:defRPr>
            </a:lvl1pPr>
            <a:lvl2pPr marL="914400" indent="-4572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lnSpc>
                <a:spcPct val="110000"/>
              </a:lnSpc>
              <a:spcBef>
                <a:spcPct val="20000"/>
              </a:spcBef>
              <a:buNone/>
            </a:pPr>
            <a:r>
              <a:rPr lang="de-DE" sz="2200" dirty="0" err="1" smtClean="0">
                <a:solidFill>
                  <a:srgbClr val="000000"/>
                </a:solidFill>
                <a:effectLst/>
              </a:rPr>
              <a:t>What</a:t>
            </a:r>
            <a:r>
              <a:rPr lang="de-DE" sz="2200" dirty="0" smtClean="0">
                <a:solidFill>
                  <a:srgbClr val="000000"/>
                </a:solidFill>
                <a:effectLst/>
              </a:rPr>
              <a:t> </a:t>
            </a:r>
            <a:r>
              <a:rPr lang="de-DE" sz="2200" dirty="0" err="1" smtClean="0">
                <a:solidFill>
                  <a:srgbClr val="000000"/>
                </a:solidFill>
                <a:effectLst/>
              </a:rPr>
              <a:t>does</a:t>
            </a:r>
            <a:r>
              <a:rPr lang="de-DE" sz="2200" dirty="0" smtClean="0">
                <a:solidFill>
                  <a:srgbClr val="000000"/>
                </a:solidFill>
                <a:effectLst/>
              </a:rPr>
              <a:t> </a:t>
            </a:r>
            <a:r>
              <a:rPr lang="de-DE" sz="2200" dirty="0">
                <a:solidFill>
                  <a:srgbClr val="000000"/>
                </a:solidFill>
                <a:effectLst/>
              </a:rPr>
              <a:t>a </a:t>
            </a:r>
            <a:r>
              <a:rPr lang="de-DE" sz="2200" dirty="0" err="1" smtClean="0">
                <a:solidFill>
                  <a:srgbClr val="000000"/>
                </a:solidFill>
                <a:effectLst/>
              </a:rPr>
              <a:t>plasma</a:t>
            </a:r>
            <a:r>
              <a:rPr lang="de-DE" sz="2200" dirty="0" smtClean="0">
                <a:solidFill>
                  <a:srgbClr val="000000"/>
                </a:solidFill>
                <a:effectLst/>
              </a:rPr>
              <a:t> </a:t>
            </a:r>
            <a:r>
              <a:rPr lang="de-DE" sz="2200" dirty="0" err="1" smtClean="0">
                <a:solidFill>
                  <a:srgbClr val="000000"/>
                </a:solidFill>
                <a:effectLst/>
              </a:rPr>
              <a:t>consist</a:t>
            </a:r>
            <a:r>
              <a:rPr lang="de-DE" sz="2200" dirty="0" smtClean="0">
                <a:solidFill>
                  <a:srgbClr val="000000"/>
                </a:solidFill>
                <a:effectLst/>
              </a:rPr>
              <a:t> </a:t>
            </a:r>
            <a:r>
              <a:rPr lang="de-DE" sz="2200" dirty="0" err="1" smtClean="0">
                <a:solidFill>
                  <a:srgbClr val="000000"/>
                </a:solidFill>
                <a:effectLst/>
              </a:rPr>
              <a:t>of</a:t>
            </a:r>
            <a:r>
              <a:rPr lang="de-DE" sz="2200" dirty="0" smtClean="0">
                <a:solidFill>
                  <a:srgbClr val="000000"/>
                </a:solidFill>
                <a:effectLst/>
              </a:rPr>
              <a:t>?</a:t>
            </a:r>
            <a:endParaRPr lang="de-DE" sz="2200" dirty="0">
              <a:solidFill>
                <a:srgbClr val="000000"/>
              </a:solidFill>
              <a:effectLst/>
            </a:endParaRPr>
          </a:p>
          <a:p>
            <a:pPr lvl="1" eaLnBrk="1" hangingPunct="1">
              <a:lnSpc>
                <a:spcPct val="110000"/>
              </a:lnSpc>
              <a:buFont typeface="Wingdings" charset="0"/>
              <a:buChar char="§"/>
            </a:pPr>
            <a:r>
              <a:rPr lang="de-DE" sz="2000" dirty="0" err="1">
                <a:solidFill>
                  <a:srgbClr val="000000"/>
                </a:solidFill>
                <a:effectLst/>
              </a:rPr>
              <a:t>ionised</a:t>
            </a:r>
            <a:r>
              <a:rPr lang="de-DE" sz="2000" dirty="0">
                <a:solidFill>
                  <a:srgbClr val="000000"/>
                </a:solidFill>
                <a:effectLst/>
              </a:rPr>
              <a:t> gas </a:t>
            </a:r>
            <a:r>
              <a:rPr lang="de-DE" sz="2000" dirty="0" err="1">
                <a:solidFill>
                  <a:srgbClr val="000000"/>
                </a:solidFill>
                <a:effectLst/>
              </a:rPr>
              <a:t>with</a:t>
            </a:r>
            <a:r>
              <a:rPr lang="de-DE" sz="2000" dirty="0">
                <a:solidFill>
                  <a:srgbClr val="000000"/>
                </a:solidFill>
                <a:effectLst/>
              </a:rPr>
              <a:t> </a:t>
            </a:r>
            <a:r>
              <a:rPr lang="de-DE" sz="2000" dirty="0" err="1">
                <a:solidFill>
                  <a:srgbClr val="000000"/>
                </a:solidFill>
                <a:effectLst/>
              </a:rPr>
              <a:t>variety</a:t>
            </a:r>
            <a:r>
              <a:rPr lang="de-DE" sz="2000" dirty="0">
                <a:solidFill>
                  <a:srgbClr val="000000"/>
                </a:solidFill>
                <a:effectLst/>
              </a:rPr>
              <a:t> </a:t>
            </a:r>
            <a:r>
              <a:rPr lang="de-DE" sz="2000" dirty="0" err="1">
                <a:solidFill>
                  <a:srgbClr val="000000"/>
                </a:solidFill>
                <a:effectLst/>
              </a:rPr>
              <a:t>of</a:t>
            </a:r>
            <a:r>
              <a:rPr lang="de-DE" sz="2000" dirty="0">
                <a:solidFill>
                  <a:srgbClr val="000000"/>
                </a:solidFill>
                <a:effectLst/>
              </a:rPr>
              <a:t> </a:t>
            </a:r>
            <a:r>
              <a:rPr lang="de-DE" sz="2000" dirty="0" err="1">
                <a:solidFill>
                  <a:srgbClr val="000000"/>
                </a:solidFill>
                <a:effectLst/>
              </a:rPr>
              <a:t>particles</a:t>
            </a:r>
            <a:endParaRPr lang="de-DE" sz="2000" dirty="0">
              <a:solidFill>
                <a:srgbClr val="000000"/>
              </a:solidFill>
              <a:effectLst/>
            </a:endParaRPr>
          </a:p>
          <a:p>
            <a:pPr lvl="1" eaLnBrk="1" hangingPunct="1">
              <a:lnSpc>
                <a:spcPct val="110000"/>
              </a:lnSpc>
              <a:buFont typeface="Wingdings" charset="0"/>
              <a:buChar char="§"/>
            </a:pPr>
            <a:r>
              <a:rPr lang="de-DE" sz="2000" dirty="0" err="1">
                <a:solidFill>
                  <a:srgbClr val="000000"/>
                </a:solidFill>
                <a:effectLst/>
              </a:rPr>
              <a:t>electrons</a:t>
            </a:r>
            <a:endParaRPr lang="de-DE" sz="2000" dirty="0">
              <a:solidFill>
                <a:srgbClr val="000000"/>
              </a:solidFill>
              <a:effectLst/>
            </a:endParaRPr>
          </a:p>
          <a:p>
            <a:pPr lvl="1" eaLnBrk="1" hangingPunct="1">
              <a:lnSpc>
                <a:spcPct val="110000"/>
              </a:lnSpc>
              <a:buFont typeface="Wingdings" charset="0"/>
              <a:buChar char="§"/>
            </a:pPr>
            <a:r>
              <a:rPr lang="de-DE" sz="2000" dirty="0">
                <a:solidFill>
                  <a:srgbClr val="000000"/>
                </a:solidFill>
                <a:effectLst/>
              </a:rPr>
              <a:t>positive </a:t>
            </a:r>
            <a:r>
              <a:rPr lang="de-DE" sz="2000" dirty="0" err="1">
                <a:solidFill>
                  <a:srgbClr val="000000"/>
                </a:solidFill>
                <a:effectLst/>
              </a:rPr>
              <a:t>and</a:t>
            </a:r>
            <a:r>
              <a:rPr lang="de-DE" sz="2000" dirty="0">
                <a:solidFill>
                  <a:srgbClr val="000000"/>
                </a:solidFill>
                <a:effectLst/>
              </a:rPr>
              <a:t> negative </a:t>
            </a:r>
            <a:r>
              <a:rPr lang="de-DE" sz="2000" dirty="0" err="1">
                <a:solidFill>
                  <a:srgbClr val="000000"/>
                </a:solidFill>
                <a:effectLst/>
              </a:rPr>
              <a:t>ions</a:t>
            </a:r>
            <a:endParaRPr lang="de-DE" sz="2000" dirty="0">
              <a:solidFill>
                <a:srgbClr val="000000"/>
              </a:solidFill>
              <a:effectLst/>
            </a:endParaRPr>
          </a:p>
          <a:p>
            <a:pPr lvl="1" eaLnBrk="1" hangingPunct="1">
              <a:lnSpc>
                <a:spcPct val="110000"/>
              </a:lnSpc>
              <a:buFont typeface="Wingdings" charset="0"/>
              <a:buChar char="§"/>
            </a:pPr>
            <a:r>
              <a:rPr lang="de-DE" sz="2000" dirty="0">
                <a:solidFill>
                  <a:srgbClr val="000000"/>
                </a:solidFill>
                <a:effectLst/>
              </a:rPr>
              <a:t>neutral </a:t>
            </a:r>
            <a:r>
              <a:rPr lang="de-DE" sz="2000" dirty="0" err="1">
                <a:solidFill>
                  <a:srgbClr val="000000"/>
                </a:solidFill>
                <a:effectLst/>
              </a:rPr>
              <a:t>particles</a:t>
            </a:r>
            <a:r>
              <a:rPr lang="de-DE" sz="2000" dirty="0">
                <a:solidFill>
                  <a:srgbClr val="000000"/>
                </a:solidFill>
                <a:effectLst/>
              </a:rPr>
              <a:t/>
            </a:r>
            <a:br>
              <a:rPr lang="de-DE" sz="2000" dirty="0">
                <a:solidFill>
                  <a:srgbClr val="000000"/>
                </a:solidFill>
                <a:effectLst/>
              </a:rPr>
            </a:br>
            <a:r>
              <a:rPr lang="de-DE" sz="2000" dirty="0">
                <a:solidFill>
                  <a:srgbClr val="000000"/>
                </a:solidFill>
                <a:effectLst/>
              </a:rPr>
              <a:t>(</a:t>
            </a:r>
            <a:r>
              <a:rPr lang="de-DE" sz="2000" dirty="0" err="1">
                <a:solidFill>
                  <a:srgbClr val="000000"/>
                </a:solidFill>
                <a:effectLst/>
              </a:rPr>
              <a:t>atoms</a:t>
            </a:r>
            <a:r>
              <a:rPr lang="de-DE" sz="2000" dirty="0">
                <a:solidFill>
                  <a:srgbClr val="000000"/>
                </a:solidFill>
                <a:effectLst/>
              </a:rPr>
              <a:t>, </a:t>
            </a:r>
            <a:r>
              <a:rPr lang="de-DE" sz="2000" dirty="0" err="1">
                <a:solidFill>
                  <a:srgbClr val="000000"/>
                </a:solidFill>
                <a:effectLst/>
              </a:rPr>
              <a:t>molecules</a:t>
            </a:r>
            <a:r>
              <a:rPr lang="de-DE" sz="2000" dirty="0">
                <a:solidFill>
                  <a:srgbClr val="000000"/>
                </a:solidFill>
                <a:effectLst/>
              </a:rPr>
              <a:t>, </a:t>
            </a:r>
            <a:r>
              <a:rPr lang="de-DE" sz="2000" dirty="0" err="1">
                <a:solidFill>
                  <a:srgbClr val="000000"/>
                </a:solidFill>
                <a:effectLst/>
              </a:rPr>
              <a:t>radicals</a:t>
            </a:r>
            <a:r>
              <a:rPr lang="de-DE" sz="2000" dirty="0">
                <a:solidFill>
                  <a:srgbClr val="000000"/>
                </a:solidFill>
                <a:effectLst/>
              </a:rPr>
              <a:t>)</a:t>
            </a:r>
          </a:p>
          <a:p>
            <a:pPr lvl="1" eaLnBrk="1" hangingPunct="1">
              <a:lnSpc>
                <a:spcPct val="110000"/>
              </a:lnSpc>
              <a:buFont typeface="Wingdings" charset="0"/>
              <a:buChar char="§"/>
            </a:pPr>
            <a:r>
              <a:rPr lang="de-DE" sz="2000" dirty="0" err="1">
                <a:solidFill>
                  <a:srgbClr val="000000"/>
                </a:solidFill>
                <a:effectLst/>
              </a:rPr>
              <a:t>excited</a:t>
            </a:r>
            <a:r>
              <a:rPr lang="de-DE" sz="2000" dirty="0">
                <a:solidFill>
                  <a:srgbClr val="000000"/>
                </a:solidFill>
                <a:effectLst/>
              </a:rPr>
              <a:t> </a:t>
            </a:r>
            <a:r>
              <a:rPr lang="de-DE" sz="2000" dirty="0" err="1">
                <a:solidFill>
                  <a:srgbClr val="000000"/>
                </a:solidFill>
                <a:effectLst/>
              </a:rPr>
              <a:t>species</a:t>
            </a:r>
            <a:endParaRPr lang="de-DE" sz="2000" dirty="0">
              <a:solidFill>
                <a:srgbClr val="000000"/>
              </a:solidFill>
              <a:effectLst/>
            </a:endParaRPr>
          </a:p>
          <a:p>
            <a:pPr lvl="1" eaLnBrk="1" hangingPunct="1">
              <a:lnSpc>
                <a:spcPct val="110000"/>
              </a:lnSpc>
              <a:buFont typeface="Wingdings" charset="0"/>
              <a:buChar char="§"/>
            </a:pPr>
            <a:r>
              <a:rPr lang="de-DE" sz="2000" dirty="0" err="1">
                <a:solidFill>
                  <a:srgbClr val="000000"/>
                </a:solidFill>
                <a:effectLst/>
              </a:rPr>
              <a:t>dust</a:t>
            </a:r>
            <a:r>
              <a:rPr lang="de-DE" sz="2000" dirty="0">
                <a:solidFill>
                  <a:srgbClr val="000000"/>
                </a:solidFill>
                <a:effectLst/>
              </a:rPr>
              <a:t> </a:t>
            </a:r>
            <a:r>
              <a:rPr lang="de-DE" sz="2000" dirty="0" err="1">
                <a:solidFill>
                  <a:srgbClr val="000000"/>
                </a:solidFill>
                <a:effectLst/>
              </a:rPr>
              <a:t>particles</a:t>
            </a:r>
            <a:endParaRPr lang="de-DE" sz="2000" dirty="0">
              <a:solidFill>
                <a:srgbClr val="000000"/>
              </a:solidFill>
              <a:effectLst/>
            </a:endParaRPr>
          </a:p>
          <a:p>
            <a:pPr marL="0" indent="0" eaLnBrk="1" hangingPunct="1">
              <a:buNone/>
            </a:pPr>
            <a:endParaRPr lang="de-DE" sz="2200" dirty="0">
              <a:solidFill>
                <a:srgbClr val="000000"/>
              </a:solidFill>
              <a:effectLst/>
            </a:endParaRPr>
          </a:p>
          <a:p>
            <a:pPr marL="0" indent="0" eaLnBrk="1" hangingPunct="1">
              <a:buNone/>
            </a:pPr>
            <a:r>
              <a:rPr lang="de-DE" sz="2200" dirty="0">
                <a:solidFill>
                  <a:srgbClr val="000000"/>
                </a:solidFill>
                <a:effectLst/>
              </a:rPr>
              <a:t>P</a:t>
            </a:r>
            <a:r>
              <a:rPr lang="de-DE" sz="2200" dirty="0" smtClean="0">
                <a:solidFill>
                  <a:srgbClr val="000000"/>
                </a:solidFill>
                <a:effectLst/>
              </a:rPr>
              <a:t>arameters </a:t>
            </a:r>
            <a:r>
              <a:rPr lang="de-DE" sz="2200" dirty="0" err="1" smtClean="0">
                <a:solidFill>
                  <a:srgbClr val="000000"/>
                </a:solidFill>
                <a:effectLst/>
              </a:rPr>
              <a:t>important</a:t>
            </a:r>
            <a:r>
              <a:rPr lang="de-DE" sz="2200" dirty="0" smtClean="0">
                <a:solidFill>
                  <a:srgbClr val="000000"/>
                </a:solidFill>
                <a:effectLst/>
              </a:rPr>
              <a:t> </a:t>
            </a:r>
            <a:r>
              <a:rPr lang="de-DE" sz="2200" dirty="0" err="1" smtClean="0">
                <a:solidFill>
                  <a:srgbClr val="000000"/>
                </a:solidFill>
                <a:effectLst/>
              </a:rPr>
              <a:t>to</a:t>
            </a:r>
            <a:r>
              <a:rPr lang="de-DE" sz="2200" dirty="0" smtClean="0">
                <a:solidFill>
                  <a:srgbClr val="000000"/>
                </a:solidFill>
                <a:effectLst/>
              </a:rPr>
              <a:t> </a:t>
            </a:r>
            <a:r>
              <a:rPr lang="de-DE" sz="2200" dirty="0" err="1" smtClean="0">
                <a:solidFill>
                  <a:srgbClr val="000000"/>
                </a:solidFill>
                <a:effectLst/>
              </a:rPr>
              <a:t>measure</a:t>
            </a:r>
            <a:r>
              <a:rPr lang="de-DE" sz="2200" dirty="0">
                <a:solidFill>
                  <a:srgbClr val="000000"/>
                </a:solidFill>
                <a:effectLst/>
              </a:rPr>
              <a:t>:</a:t>
            </a:r>
            <a:endParaRPr lang="de-DE" sz="2000" dirty="0">
              <a:solidFill>
                <a:srgbClr val="000000"/>
              </a:solidFill>
              <a:effectLst/>
            </a:endParaRPr>
          </a:p>
          <a:p>
            <a:pPr lvl="1" eaLnBrk="1" hangingPunct="1">
              <a:buFont typeface="Wingdings" charset="0"/>
              <a:buChar char="§"/>
            </a:pPr>
            <a:r>
              <a:rPr lang="de-DE" sz="2000" dirty="0">
                <a:solidFill>
                  <a:srgbClr val="000000"/>
                </a:solidFill>
                <a:effectLst/>
              </a:rPr>
              <a:t> </a:t>
            </a:r>
            <a:r>
              <a:rPr lang="de-DE" sz="2000" dirty="0" err="1">
                <a:solidFill>
                  <a:srgbClr val="000000"/>
                </a:solidFill>
                <a:effectLst/>
              </a:rPr>
              <a:t>densities</a:t>
            </a:r>
            <a:endParaRPr lang="de-DE" sz="2000" dirty="0">
              <a:solidFill>
                <a:srgbClr val="000000"/>
              </a:solidFill>
              <a:effectLst/>
            </a:endParaRPr>
          </a:p>
          <a:p>
            <a:pPr lvl="1" eaLnBrk="1" hangingPunct="1">
              <a:buFont typeface="Wingdings" charset="0"/>
              <a:buChar char="§"/>
            </a:pPr>
            <a:r>
              <a:rPr lang="de-DE" sz="2000" dirty="0">
                <a:solidFill>
                  <a:srgbClr val="000000"/>
                </a:solidFill>
                <a:effectLst/>
              </a:rPr>
              <a:t> </a:t>
            </a:r>
            <a:r>
              <a:rPr lang="de-DE" sz="2000" dirty="0" err="1">
                <a:solidFill>
                  <a:srgbClr val="000000"/>
                </a:solidFill>
                <a:effectLst/>
              </a:rPr>
              <a:t>distribution</a:t>
            </a:r>
            <a:r>
              <a:rPr lang="de-DE" sz="2000" dirty="0">
                <a:solidFill>
                  <a:srgbClr val="000000"/>
                </a:solidFill>
                <a:effectLst/>
              </a:rPr>
              <a:t> </a:t>
            </a:r>
            <a:r>
              <a:rPr lang="de-DE" sz="2000" dirty="0" err="1">
                <a:solidFill>
                  <a:srgbClr val="000000"/>
                </a:solidFill>
                <a:effectLst/>
              </a:rPr>
              <a:t>functions</a:t>
            </a:r>
            <a:r>
              <a:rPr lang="de-DE" sz="2000" dirty="0">
                <a:solidFill>
                  <a:srgbClr val="000000"/>
                </a:solidFill>
                <a:effectLst/>
              </a:rPr>
              <a:t> (</a:t>
            </a:r>
            <a:r>
              <a:rPr lang="de-DE" sz="2000" dirty="0" err="1">
                <a:solidFill>
                  <a:srgbClr val="000000"/>
                </a:solidFill>
                <a:effectLst/>
              </a:rPr>
              <a:t>temperatures</a:t>
            </a:r>
            <a:r>
              <a:rPr lang="de-DE" sz="2000" dirty="0">
                <a:solidFill>
                  <a:srgbClr val="000000"/>
                </a:solidFill>
                <a:effectLst/>
              </a:rPr>
              <a:t>)</a:t>
            </a:r>
          </a:p>
          <a:p>
            <a:pPr lvl="1" eaLnBrk="1" hangingPunct="1">
              <a:buFont typeface="Wingdings" charset="0"/>
              <a:buChar char="§"/>
            </a:pPr>
            <a:r>
              <a:rPr lang="de-DE" sz="2000" dirty="0">
                <a:solidFill>
                  <a:srgbClr val="000000"/>
                </a:solidFill>
                <a:effectLst/>
              </a:rPr>
              <a:t> </a:t>
            </a:r>
            <a:r>
              <a:rPr lang="de-DE" sz="2000" dirty="0" err="1">
                <a:solidFill>
                  <a:srgbClr val="000000"/>
                </a:solidFill>
                <a:effectLst/>
              </a:rPr>
              <a:t>electric</a:t>
            </a:r>
            <a:r>
              <a:rPr lang="de-DE" sz="2000" dirty="0">
                <a:solidFill>
                  <a:srgbClr val="000000"/>
                </a:solidFill>
                <a:effectLst/>
              </a:rPr>
              <a:t> </a:t>
            </a:r>
            <a:r>
              <a:rPr lang="de-DE" sz="2000" dirty="0" err="1">
                <a:solidFill>
                  <a:srgbClr val="000000"/>
                </a:solidFill>
                <a:effectLst/>
              </a:rPr>
              <a:t>and</a:t>
            </a:r>
            <a:r>
              <a:rPr lang="de-DE" sz="2000" dirty="0">
                <a:solidFill>
                  <a:srgbClr val="000000"/>
                </a:solidFill>
                <a:effectLst/>
              </a:rPr>
              <a:t> </a:t>
            </a:r>
            <a:r>
              <a:rPr lang="de-DE" sz="2000" dirty="0" err="1">
                <a:solidFill>
                  <a:srgbClr val="000000"/>
                </a:solidFill>
                <a:effectLst/>
              </a:rPr>
              <a:t>magnetic</a:t>
            </a:r>
            <a:r>
              <a:rPr lang="de-DE" sz="2000" dirty="0">
                <a:solidFill>
                  <a:srgbClr val="000000"/>
                </a:solidFill>
                <a:effectLst/>
              </a:rPr>
              <a:t> </a:t>
            </a:r>
            <a:r>
              <a:rPr lang="de-DE" sz="2000" dirty="0" err="1">
                <a:solidFill>
                  <a:srgbClr val="000000"/>
                </a:solidFill>
                <a:effectLst/>
              </a:rPr>
              <a:t>fields</a:t>
            </a:r>
            <a:endParaRPr lang="en-IE" sz="2000" dirty="0">
              <a:solidFill>
                <a:srgbClr val="000000"/>
              </a:solidFill>
              <a:effectLst/>
            </a:endParaRPr>
          </a:p>
        </p:txBody>
      </p:sp>
      <p:pic>
        <p:nvPicPr>
          <p:cNvPr id="18435" name="Picture 3" descr="plas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063" y="2000250"/>
            <a:ext cx="416242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6" name="Rectangle 2"/>
          <p:cNvSpPr>
            <a:spLocks noChangeArrowheads="1"/>
          </p:cNvSpPr>
          <p:nvPr/>
        </p:nvSpPr>
        <p:spPr bwMode="auto">
          <a:xfrm>
            <a:off x="1367904" y="123825"/>
            <a:ext cx="8748712" cy="146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lnSpc>
                <a:spcPct val="130000"/>
              </a:lnSpc>
              <a:buNone/>
            </a:pPr>
            <a:r>
              <a:rPr lang="en-US" sz="3400" dirty="0" smtClean="0">
                <a:solidFill>
                  <a:srgbClr val="FFFFFF"/>
                </a:solidFill>
                <a:latin typeface="Calibri" charset="0"/>
                <a:ea typeface="Calibri" charset="0"/>
                <a:cs typeface="Calibri" charset="0"/>
              </a:rPr>
              <a:t>Plasma: complex </a:t>
            </a:r>
            <a:r>
              <a:rPr lang="en-US" sz="3400" dirty="0">
                <a:solidFill>
                  <a:srgbClr val="FFFFFF"/>
                </a:solidFill>
                <a:latin typeface="Calibri" charset="0"/>
                <a:ea typeface="Calibri" charset="0"/>
                <a:cs typeface="Calibri" charset="0"/>
              </a:rPr>
              <a:t>m</a:t>
            </a:r>
            <a:r>
              <a:rPr lang="en-US" sz="3400" dirty="0" smtClean="0">
                <a:solidFill>
                  <a:srgbClr val="FFFFFF"/>
                </a:solidFill>
                <a:latin typeface="Calibri" charset="0"/>
                <a:ea typeface="Calibri" charset="0"/>
                <a:cs typeface="Calibri" charset="0"/>
              </a:rPr>
              <a:t>ulti-particle </a:t>
            </a:r>
            <a:r>
              <a:rPr lang="en-US" sz="3400" dirty="0">
                <a:solidFill>
                  <a:srgbClr val="FFFFFF"/>
                </a:solidFill>
                <a:latin typeface="Calibri" charset="0"/>
                <a:ea typeface="Calibri" charset="0"/>
                <a:cs typeface="Calibri" charset="0"/>
              </a:rPr>
              <a:t>s</a:t>
            </a:r>
            <a:r>
              <a:rPr lang="en-US" sz="3400" dirty="0" smtClean="0">
                <a:solidFill>
                  <a:srgbClr val="FFFFFF"/>
                </a:solidFill>
                <a:latin typeface="Calibri" charset="0"/>
                <a:ea typeface="Calibri" charset="0"/>
                <a:cs typeface="Calibri" charset="0"/>
              </a:rPr>
              <a:t>ystem</a:t>
            </a:r>
            <a:endParaRPr lang="de-DE" sz="3400" dirty="0">
              <a:solidFill>
                <a:srgbClr val="FFFFFF"/>
              </a:solidFill>
              <a:latin typeface="Calibri" charset="0"/>
              <a:ea typeface="Calibri" charset="0"/>
              <a:cs typeface="Calibri" charset="0"/>
            </a:endParaRPr>
          </a:p>
        </p:txBody>
      </p:sp>
    </p:spTree>
    <p:extLst>
      <p:ext uri="{BB962C8B-B14F-4D97-AF65-F5344CB8AC3E}">
        <p14:creationId xmlns:p14="http://schemas.microsoft.com/office/powerpoint/2010/main" val="590285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43968" y="123825"/>
            <a:ext cx="8748712" cy="146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lnSpc>
                <a:spcPct val="130000"/>
              </a:lnSpc>
              <a:buNone/>
            </a:pPr>
            <a:r>
              <a:rPr lang="en-US" sz="3400" smtClean="0">
                <a:solidFill>
                  <a:srgbClr val="FFFFFF"/>
                </a:solidFill>
                <a:latin typeface="Calibri" charset="0"/>
                <a:ea typeface="Calibri" charset="0"/>
                <a:cs typeface="Calibri" charset="0"/>
              </a:rPr>
              <a:t>What do we want to measure?</a:t>
            </a:r>
            <a:endParaRPr lang="de-DE" sz="3400" dirty="0">
              <a:solidFill>
                <a:srgbClr val="FFFFFF"/>
              </a:solidFill>
              <a:latin typeface="Calibri" charset="0"/>
              <a:ea typeface="Calibri" charset="0"/>
              <a:cs typeface="Calibri" charset="0"/>
            </a:endParaRPr>
          </a:p>
        </p:txBody>
      </p:sp>
      <p:sp>
        <p:nvSpPr>
          <p:cNvPr id="3" name="TextBox 442"/>
          <p:cNvSpPr txBox="1">
            <a:spLocks noChangeArrowheads="1"/>
          </p:cNvSpPr>
          <p:nvPr/>
        </p:nvSpPr>
        <p:spPr bwMode="auto">
          <a:xfrm>
            <a:off x="323528" y="1371365"/>
            <a:ext cx="8534400" cy="48659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25000"/>
              </a:lnSpc>
              <a:buSzPct val="100000"/>
              <a:buFontTx/>
              <a:buBlip>
                <a:blip r:embed="rId2"/>
              </a:buBlip>
            </a:pPr>
            <a:r>
              <a:rPr lang="en-GB" sz="2200" b="1" dirty="0" smtClean="0">
                <a:solidFill>
                  <a:srgbClr val="000000"/>
                </a:solidFill>
                <a:effectLst/>
                <a:latin typeface="Calibri" charset="0"/>
              </a:rPr>
              <a:t> Particle densities (typically measured in particles / m</a:t>
            </a:r>
            <a:r>
              <a:rPr lang="en-GB" sz="2200" b="1" baseline="30000" dirty="0" smtClean="0">
                <a:solidFill>
                  <a:srgbClr val="000000"/>
                </a:solidFill>
                <a:effectLst/>
                <a:latin typeface="Calibri" charset="0"/>
              </a:rPr>
              <a:t>3</a:t>
            </a:r>
            <a:r>
              <a:rPr lang="en-GB" sz="2200" b="1" dirty="0" smtClean="0">
                <a:solidFill>
                  <a:srgbClr val="000000"/>
                </a:solidFill>
                <a:effectLst/>
                <a:latin typeface="Calibri" charset="0"/>
              </a:rPr>
              <a:t>)</a:t>
            </a:r>
          </a:p>
          <a:p>
            <a:pPr lvl="1" eaLnBrk="1" hangingPunct="1">
              <a:lnSpc>
                <a:spcPct val="125000"/>
              </a:lnSpc>
              <a:buSzPct val="100000"/>
              <a:buFontTx/>
              <a:buBlip>
                <a:blip r:embed="rId2"/>
              </a:buBlip>
            </a:pPr>
            <a:r>
              <a:rPr lang="en-GB" sz="2200" dirty="0" smtClean="0">
                <a:solidFill>
                  <a:srgbClr val="000000"/>
                </a:solidFill>
                <a:effectLst/>
                <a:latin typeface="Calibri" charset="0"/>
              </a:rPr>
              <a:t> Examples of particles include electrons, ions, and neutral reactive species</a:t>
            </a:r>
            <a:endParaRPr lang="en-GB" sz="2200" b="1" dirty="0" smtClean="0">
              <a:solidFill>
                <a:srgbClr val="000000"/>
              </a:solidFill>
              <a:effectLst/>
              <a:latin typeface="Calibri" charset="0"/>
            </a:endParaRPr>
          </a:p>
          <a:p>
            <a:pPr eaLnBrk="1" hangingPunct="1">
              <a:lnSpc>
                <a:spcPct val="125000"/>
              </a:lnSpc>
              <a:buSzPct val="100000"/>
              <a:buFontTx/>
              <a:buBlip>
                <a:blip r:embed="rId2"/>
              </a:buBlip>
            </a:pPr>
            <a:r>
              <a:rPr lang="en-GB" sz="2200" b="1" dirty="0" smtClean="0">
                <a:solidFill>
                  <a:srgbClr val="000000"/>
                </a:solidFill>
                <a:effectLst/>
                <a:latin typeface="Calibri" charset="0"/>
              </a:rPr>
              <a:t> Temperatures (typically measured in eV, 1 eV = 11600 K or Kelvin)</a:t>
            </a:r>
          </a:p>
          <a:p>
            <a:pPr lvl="1" eaLnBrk="1" hangingPunct="1">
              <a:lnSpc>
                <a:spcPct val="125000"/>
              </a:lnSpc>
              <a:buSzPct val="100000"/>
              <a:buFontTx/>
              <a:buBlip>
                <a:blip r:embed="rId2"/>
              </a:buBlip>
            </a:pPr>
            <a:r>
              <a:rPr lang="en-GB" sz="2200" dirty="0" smtClean="0">
                <a:solidFill>
                  <a:srgbClr val="000000"/>
                </a:solidFill>
                <a:effectLst/>
                <a:latin typeface="Calibri" charset="0"/>
              </a:rPr>
              <a:t> Electron </a:t>
            </a:r>
            <a:r>
              <a:rPr lang="en-GB" sz="2200" dirty="0" err="1" smtClean="0">
                <a:solidFill>
                  <a:srgbClr val="000000"/>
                </a:solidFill>
                <a:effectLst/>
                <a:latin typeface="Calibri" charset="0"/>
              </a:rPr>
              <a:t>temperaures</a:t>
            </a:r>
            <a:r>
              <a:rPr lang="en-GB" sz="2200" dirty="0" smtClean="0">
                <a:solidFill>
                  <a:srgbClr val="000000"/>
                </a:solidFill>
                <a:effectLst/>
                <a:latin typeface="Calibri" charset="0"/>
              </a:rPr>
              <a:t>, </a:t>
            </a:r>
            <a:r>
              <a:rPr lang="en-GB" sz="2200" dirty="0" err="1" smtClean="0">
                <a:solidFill>
                  <a:srgbClr val="000000"/>
                </a:solidFill>
                <a:effectLst/>
                <a:latin typeface="Calibri" charset="0"/>
              </a:rPr>
              <a:t>Te</a:t>
            </a:r>
            <a:r>
              <a:rPr lang="en-GB" sz="2200" dirty="0" smtClean="0">
                <a:solidFill>
                  <a:srgbClr val="000000"/>
                </a:solidFill>
                <a:effectLst/>
                <a:latin typeface="Calibri" charset="0"/>
              </a:rPr>
              <a:t>, are ‘hot’ and measured in eV</a:t>
            </a:r>
          </a:p>
          <a:p>
            <a:pPr lvl="1" eaLnBrk="1" hangingPunct="1">
              <a:lnSpc>
                <a:spcPct val="125000"/>
              </a:lnSpc>
              <a:buSzPct val="100000"/>
              <a:buFontTx/>
              <a:buBlip>
                <a:blip r:embed="rId2"/>
              </a:buBlip>
            </a:pPr>
            <a:r>
              <a:rPr lang="en-GB" sz="2200" dirty="0" smtClean="0">
                <a:solidFill>
                  <a:srgbClr val="000000"/>
                </a:solidFill>
                <a:effectLst/>
                <a:latin typeface="Calibri" charset="0"/>
              </a:rPr>
              <a:t> Ions can be ‘cold‘ or ‘hot‘ (very dependent on plasma environment)</a:t>
            </a:r>
          </a:p>
          <a:p>
            <a:pPr lvl="1" eaLnBrk="1" hangingPunct="1">
              <a:lnSpc>
                <a:spcPct val="125000"/>
              </a:lnSpc>
              <a:buSzPct val="100000"/>
              <a:buFontTx/>
              <a:buBlip>
                <a:blip r:embed="rId2"/>
              </a:buBlip>
            </a:pPr>
            <a:r>
              <a:rPr lang="en-GB" sz="2200" dirty="0" smtClean="0">
                <a:solidFill>
                  <a:srgbClr val="000000"/>
                </a:solidFill>
                <a:effectLst/>
                <a:latin typeface="Calibri" charset="0"/>
              </a:rPr>
              <a:t> Neutrals tend to be ‘cold‘ and measured in K </a:t>
            </a:r>
          </a:p>
          <a:p>
            <a:pPr eaLnBrk="1" hangingPunct="1">
              <a:lnSpc>
                <a:spcPct val="125000"/>
              </a:lnSpc>
              <a:buSzPct val="100000"/>
              <a:buFontTx/>
              <a:buBlip>
                <a:blip r:embed="rId2"/>
              </a:buBlip>
            </a:pPr>
            <a:r>
              <a:rPr lang="en-GB" sz="2200" b="1" dirty="0" smtClean="0">
                <a:solidFill>
                  <a:srgbClr val="000000"/>
                </a:solidFill>
                <a:effectLst/>
                <a:latin typeface="Calibri" charset="0"/>
              </a:rPr>
              <a:t> Species kinetics &amp; dynamics (typically measured in seconds)</a:t>
            </a:r>
          </a:p>
          <a:p>
            <a:pPr lvl="1" eaLnBrk="1" hangingPunct="1">
              <a:lnSpc>
                <a:spcPct val="125000"/>
              </a:lnSpc>
              <a:buSzPct val="100000"/>
              <a:buFontTx/>
              <a:buBlip>
                <a:blip r:embed="rId2"/>
              </a:buBlip>
            </a:pPr>
            <a:r>
              <a:rPr lang="en-GB" sz="2200" dirty="0" smtClean="0">
                <a:solidFill>
                  <a:srgbClr val="000000"/>
                </a:solidFill>
                <a:effectLst/>
                <a:latin typeface="Calibri" charset="0"/>
              </a:rPr>
              <a:t> Electron dynamics can be ‘fast‘ e.g. picoseconds</a:t>
            </a:r>
          </a:p>
          <a:p>
            <a:pPr lvl="1" eaLnBrk="1" hangingPunct="1">
              <a:lnSpc>
                <a:spcPct val="125000"/>
              </a:lnSpc>
              <a:buSzPct val="100000"/>
              <a:buFontTx/>
              <a:buBlip>
                <a:blip r:embed="rId2"/>
              </a:buBlip>
            </a:pPr>
            <a:r>
              <a:rPr lang="en-GB" sz="2200" dirty="0" smtClean="0">
                <a:solidFill>
                  <a:srgbClr val="000000"/>
                </a:solidFill>
                <a:effectLst/>
                <a:latin typeface="Calibri" charset="0"/>
              </a:rPr>
              <a:t> Neutral chemical kinetics and surface processes are much slower</a:t>
            </a:r>
            <a:endParaRPr lang="en-GB" sz="2200" dirty="0">
              <a:solidFill>
                <a:srgbClr val="000090"/>
              </a:solidFill>
              <a:effectLst/>
              <a:latin typeface="Calibri" charset="0"/>
            </a:endParaRPr>
          </a:p>
        </p:txBody>
      </p:sp>
      <p:sp>
        <p:nvSpPr>
          <p:cNvPr id="4" name="TextBox 3"/>
          <p:cNvSpPr txBox="1"/>
          <p:nvPr/>
        </p:nvSpPr>
        <p:spPr>
          <a:xfrm>
            <a:off x="179512" y="908720"/>
            <a:ext cx="54726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effectLst/>
                <a:latin typeface="Calibri" charset="0"/>
                <a:ea typeface="Calibri" charset="0"/>
                <a:cs typeface="Calibri" charset="0"/>
              </a:rPr>
              <a:t>Typical quantities we want to measure:</a:t>
            </a:r>
            <a:endParaRPr lang="en-US" sz="2400" dirty="0">
              <a:effectLst/>
              <a:latin typeface="Calibri" charset="0"/>
              <a:ea typeface="Calibri" charset="0"/>
              <a:cs typeface="Calibri" charset="0"/>
            </a:endParaRPr>
          </a:p>
        </p:txBody>
      </p:sp>
    </p:spTree>
    <p:extLst>
      <p:ext uri="{BB962C8B-B14F-4D97-AF65-F5344CB8AC3E}">
        <p14:creationId xmlns:p14="http://schemas.microsoft.com/office/powerpoint/2010/main" val="153359180"/>
      </p:ext>
    </p:extLst>
  </p:cSld>
  <p:clrMapOvr>
    <a:masterClrMapping/>
  </p:clrMapOvr>
</p:sld>
</file>

<file path=ppt/theme/theme1.xml><?xml version="1.0" encoding="utf-8"?>
<a:theme xmlns:a="http://schemas.openxmlformats.org/drawingml/2006/main" name="UofYpowerpointblue">
  <a:themeElements>
    <a:clrScheme name="UofY_new_powerpoint_template-fancy_v3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fontScheme name="UofY_new_powerpoint_template-fancy_v3">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2057400" marR="0" indent="-228600" algn="l" defTabSz="914400" rtl="0" eaLnBrk="1" fontAlgn="base" latinLnBrk="0" hangingPunct="1">
          <a:lnSpc>
            <a:spcPct val="100000"/>
          </a:lnSpc>
          <a:spcBef>
            <a:spcPct val="20000"/>
          </a:spcBef>
          <a:spcAft>
            <a:spcPct val="0"/>
          </a:spcAft>
          <a:buClr>
            <a:schemeClr val="folHlink"/>
          </a:buClr>
          <a:buSzPct val="65000"/>
          <a:buFont typeface="Wingdings" pitchFamily="2" charset="2"/>
          <a:buChar char="n"/>
          <a:tabLst/>
          <a:defRPr kumimoji="0" lang="en-GB" sz="2000" b="0" i="0" u="none" strike="noStrike" cap="none" normalizeH="0" baseline="0" smtClean="0">
            <a:ln>
              <a:noFill/>
            </a:ln>
            <a:solidFill>
              <a:srgbClr val="000000"/>
            </a:solidFill>
            <a:effectLst>
              <a:outerShdw blurRad="38100" dist="38100" dir="2700000" algn="tl">
                <a:srgbClr val="000000">
                  <a:alpha val="43137"/>
                </a:srgbClr>
              </a:outerShdw>
            </a:effectLst>
            <a:latin typeface="Tahoma" pitchFamily="34"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2057400" marR="0" indent="-228600" algn="l" defTabSz="914400" rtl="0" eaLnBrk="1" fontAlgn="base" latinLnBrk="0" hangingPunct="1">
          <a:lnSpc>
            <a:spcPct val="100000"/>
          </a:lnSpc>
          <a:spcBef>
            <a:spcPct val="20000"/>
          </a:spcBef>
          <a:spcAft>
            <a:spcPct val="0"/>
          </a:spcAft>
          <a:buClr>
            <a:schemeClr val="folHlink"/>
          </a:buClr>
          <a:buSzPct val="65000"/>
          <a:buFont typeface="Wingdings" pitchFamily="2" charset="2"/>
          <a:buChar char="n"/>
          <a:tabLst/>
          <a:defRPr kumimoji="0" lang="en-GB" sz="2000" b="0" i="0" u="none" strike="noStrike" cap="none" normalizeH="0" baseline="0" smtClean="0">
            <a:ln>
              <a:noFill/>
            </a:ln>
            <a:solidFill>
              <a:srgbClr val="000000"/>
            </a:solidFill>
            <a:effectLst>
              <a:outerShdw blurRad="38100" dist="38100" dir="2700000" algn="tl">
                <a:srgbClr val="000000">
                  <a:alpha val="43137"/>
                </a:srgbClr>
              </a:outerShdw>
            </a:effectLst>
            <a:latin typeface="Tahoma" pitchFamily="34" charset="0"/>
            <a:cs typeface="Arial" charset="0"/>
          </a:defRPr>
        </a:defPPr>
      </a:lstStyle>
    </a:lnDef>
  </a:objectDefaults>
  <a:extraClrSchemeLst>
    <a:extraClrScheme>
      <a:clrScheme name="UofY_new_powerpoint_template-fancy_v3 1">
        <a:dk1>
          <a:srgbClr val="663300"/>
        </a:dk1>
        <a:lt1>
          <a:srgbClr val="FFFFFF"/>
        </a:lt1>
        <a:dk2>
          <a:srgbClr val="996600"/>
        </a:dk2>
        <a:lt2>
          <a:srgbClr val="DBBD71"/>
        </a:lt2>
        <a:accent1>
          <a:srgbClr val="F8A500"/>
        </a:accent1>
        <a:accent2>
          <a:srgbClr val="808000"/>
        </a:accent2>
        <a:accent3>
          <a:srgbClr val="CAB8AA"/>
        </a:accent3>
        <a:accent4>
          <a:srgbClr val="DADADA"/>
        </a:accent4>
        <a:accent5>
          <a:srgbClr val="FBCFAA"/>
        </a:accent5>
        <a:accent6>
          <a:srgbClr val="737300"/>
        </a:accent6>
        <a:hlink>
          <a:srgbClr val="FFCC66"/>
        </a:hlink>
        <a:folHlink>
          <a:srgbClr val="CCA500"/>
        </a:folHlink>
      </a:clrScheme>
      <a:clrMap bg1="dk2" tx1="lt1" bg2="dk1" tx2="lt2" accent1="accent1" accent2="accent2" accent3="accent3" accent4="accent4" accent5="accent5" accent6="accent6" hlink="hlink" folHlink="folHlink"/>
    </a:extraClrScheme>
    <a:extraClrScheme>
      <a:clrScheme name="UofY_new_powerpoint_template-fancy_v3 2">
        <a:dk1>
          <a:srgbClr val="660000"/>
        </a:dk1>
        <a:lt1>
          <a:srgbClr val="FFFFFF"/>
        </a:lt1>
        <a:dk2>
          <a:srgbClr val="800000"/>
        </a:dk2>
        <a:lt2>
          <a:srgbClr val="FFFFCC"/>
        </a:lt2>
        <a:accent1>
          <a:srgbClr val="CC6600"/>
        </a:accent1>
        <a:accent2>
          <a:srgbClr val="BE7960"/>
        </a:accent2>
        <a:accent3>
          <a:srgbClr val="C0AAAA"/>
        </a:accent3>
        <a:accent4>
          <a:srgbClr val="DADADA"/>
        </a:accent4>
        <a:accent5>
          <a:srgbClr val="E2B8AA"/>
        </a:accent5>
        <a:accent6>
          <a:srgbClr val="AC6D56"/>
        </a:accent6>
        <a:hlink>
          <a:srgbClr val="FFFF99"/>
        </a:hlink>
        <a:folHlink>
          <a:srgbClr val="E5B325"/>
        </a:folHlink>
      </a:clrScheme>
      <a:clrMap bg1="dk2" tx1="lt1" bg2="dk1" tx2="lt2" accent1="accent1" accent2="accent2" accent3="accent3" accent4="accent4" accent5="accent5" accent6="accent6" hlink="hlink" folHlink="folHlink"/>
    </a:extraClrScheme>
    <a:extraClrScheme>
      <a:clrScheme name="UofY_new_powerpoint_template-fancy_v3 3">
        <a:dk1>
          <a:srgbClr val="003300"/>
        </a:dk1>
        <a:lt1>
          <a:srgbClr val="FFFFFF"/>
        </a:lt1>
        <a:dk2>
          <a:srgbClr val="4D6A2A"/>
        </a:dk2>
        <a:lt2>
          <a:srgbClr val="CCFF99"/>
        </a:lt2>
        <a:accent1>
          <a:srgbClr val="2EB62E"/>
        </a:accent1>
        <a:accent2>
          <a:srgbClr val="527C3A"/>
        </a:accent2>
        <a:accent3>
          <a:srgbClr val="B2B9AC"/>
        </a:accent3>
        <a:accent4>
          <a:srgbClr val="DADADA"/>
        </a:accent4>
        <a:accent5>
          <a:srgbClr val="ADD7AD"/>
        </a:accent5>
        <a:accent6>
          <a:srgbClr val="497034"/>
        </a:accent6>
        <a:hlink>
          <a:srgbClr val="DDD800"/>
        </a:hlink>
        <a:folHlink>
          <a:srgbClr val="009999"/>
        </a:folHlink>
      </a:clrScheme>
      <a:clrMap bg1="dk2" tx1="lt1" bg2="dk1" tx2="lt2" accent1="accent1" accent2="accent2" accent3="accent3" accent4="accent4" accent5="accent5" accent6="accent6" hlink="hlink" folHlink="folHlink"/>
    </a:extraClrScheme>
    <a:extraClrScheme>
      <a:clrScheme name="UofY_new_powerpoint_template-fancy_v3 4">
        <a:dk1>
          <a:srgbClr val="005A58"/>
        </a:dk1>
        <a:lt1>
          <a:srgbClr val="FFFFFF"/>
        </a:lt1>
        <a:dk2>
          <a:srgbClr val="00716E"/>
        </a:dk2>
        <a:lt2>
          <a:srgbClr val="FFFF99"/>
        </a:lt2>
        <a:accent1>
          <a:srgbClr val="2DB3B0"/>
        </a:accent1>
        <a:accent2>
          <a:srgbClr val="6D6FC7"/>
        </a:accent2>
        <a:accent3>
          <a:srgbClr val="AABBBA"/>
        </a:accent3>
        <a:accent4>
          <a:srgbClr val="DADADA"/>
        </a:accent4>
        <a:accent5>
          <a:srgbClr val="ADD6D4"/>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ofY_new_powerpoint_template-fancy_v3 5">
        <a:dk1>
          <a:srgbClr val="003366"/>
        </a:dk1>
        <a:lt1>
          <a:srgbClr val="FFFFFF"/>
        </a:lt1>
        <a:dk2>
          <a:srgbClr val="2B5481"/>
        </a:dk2>
        <a:lt2>
          <a:srgbClr val="E5FFFF"/>
        </a:lt2>
        <a:accent1>
          <a:srgbClr val="336699"/>
        </a:accent1>
        <a:accent2>
          <a:srgbClr val="00B000"/>
        </a:accent2>
        <a:accent3>
          <a:srgbClr val="ACB3C1"/>
        </a:accent3>
        <a:accent4>
          <a:srgbClr val="DADADA"/>
        </a:accent4>
        <a:accent5>
          <a:srgbClr val="ADB8CA"/>
        </a:accent5>
        <a:accent6>
          <a:srgbClr val="009F00"/>
        </a:accent6>
        <a:hlink>
          <a:srgbClr val="00CCFF"/>
        </a:hlink>
        <a:folHlink>
          <a:srgbClr val="B5FFFB"/>
        </a:folHlink>
      </a:clrScheme>
      <a:clrMap bg1="dk2" tx1="lt1" bg2="dk1" tx2="lt2" accent1="accent1" accent2="accent2" accent3="accent3" accent4="accent4" accent5="accent5" accent6="accent6" hlink="hlink" folHlink="folHlink"/>
    </a:extraClrScheme>
    <a:extraClrScheme>
      <a:clrScheme name="UofY_new_powerpoint_template-fancy_v3 6">
        <a:dk1>
          <a:srgbClr val="2F2D25"/>
        </a:dk1>
        <a:lt1>
          <a:srgbClr val="FFFFFF"/>
        </a:lt1>
        <a:dk2>
          <a:srgbClr val="656151"/>
        </a:dk2>
        <a:lt2>
          <a:srgbClr val="FFFFCC"/>
        </a:lt2>
        <a:accent1>
          <a:srgbClr val="818173"/>
        </a:accent1>
        <a:accent2>
          <a:srgbClr val="809EA8"/>
        </a:accent2>
        <a:accent3>
          <a:srgbClr val="B8B7B3"/>
        </a:accent3>
        <a:accent4>
          <a:srgbClr val="DADADA"/>
        </a:accent4>
        <a:accent5>
          <a:srgbClr val="C1C1BC"/>
        </a:accent5>
        <a:accent6>
          <a:srgbClr val="738F98"/>
        </a:accent6>
        <a:hlink>
          <a:srgbClr val="E2C86A"/>
        </a:hlink>
        <a:folHlink>
          <a:srgbClr val="B7B6A3"/>
        </a:folHlink>
      </a:clrScheme>
      <a:clrMap bg1="dk2" tx1="lt1" bg2="dk1" tx2="lt2" accent1="accent1" accent2="accent2" accent3="accent3" accent4="accent4" accent5="accent5" accent6="accent6" hlink="hlink" folHlink="folHlink"/>
    </a:extraClrScheme>
    <a:extraClrScheme>
      <a:clrScheme name="UofY_new_powerpoint_template-fancy_v3 7">
        <a:dk1>
          <a:srgbClr val="B4AF80"/>
        </a:dk1>
        <a:lt1>
          <a:srgbClr val="FFFFFF"/>
        </a:lt1>
        <a:dk2>
          <a:srgbClr val="C8C6A2"/>
        </a:dk2>
        <a:lt2>
          <a:srgbClr val="827F4C"/>
        </a:lt2>
        <a:accent1>
          <a:srgbClr val="7C784E"/>
        </a:accent1>
        <a:accent2>
          <a:srgbClr val="A2A4AC"/>
        </a:accent2>
        <a:accent3>
          <a:srgbClr val="E0DFCE"/>
        </a:accent3>
        <a:accent4>
          <a:srgbClr val="DADADA"/>
        </a:accent4>
        <a:accent5>
          <a:srgbClr val="BFBEB2"/>
        </a:accent5>
        <a:accent6>
          <a:srgbClr val="92949B"/>
        </a:accent6>
        <a:hlink>
          <a:srgbClr val="33CCCC"/>
        </a:hlink>
        <a:folHlink>
          <a:srgbClr val="009999"/>
        </a:folHlink>
      </a:clrScheme>
      <a:clrMap bg1="dk2" tx1="lt1" bg2="dk1" tx2="lt2" accent1="accent1" accent2="accent2" accent3="accent3" accent4="accent4" accent5="accent5" accent6="accent6" hlink="hlink" folHlink="folHlink"/>
    </a:extraClrScheme>
    <a:extraClrScheme>
      <a:clrScheme name="UofY_new_powerpoint_template-fancy_v3 8">
        <a:dk1>
          <a:srgbClr val="000000"/>
        </a:dk1>
        <a:lt1>
          <a:srgbClr val="DDDDDD"/>
        </a:lt1>
        <a:dk2>
          <a:srgbClr val="000000"/>
        </a:dk2>
        <a:lt2>
          <a:srgbClr val="B8B7D1"/>
        </a:lt2>
        <a:accent1>
          <a:srgbClr val="F1F0F4"/>
        </a:accent1>
        <a:accent2>
          <a:srgbClr val="C1BCFC"/>
        </a:accent2>
        <a:accent3>
          <a:srgbClr val="EBEBEB"/>
        </a:accent3>
        <a:accent4>
          <a:srgbClr val="000000"/>
        </a:accent4>
        <a:accent5>
          <a:srgbClr val="F7F6F8"/>
        </a:accent5>
        <a:accent6>
          <a:srgbClr val="AFAAE4"/>
        </a:accent6>
        <a:hlink>
          <a:srgbClr val="5454C6"/>
        </a:hlink>
        <a:folHlink>
          <a:srgbClr val="6A6F86"/>
        </a:folHlink>
      </a:clrScheme>
      <a:clrMap bg1="lt1" tx1="dk1" bg2="lt2" tx2="dk2" accent1="accent1" accent2="accent2" accent3="accent3" accent4="accent4" accent5="accent5" accent6="accent6" hlink="hlink" folHlink="folHlink"/>
    </a:extraClrScheme>
    <a:extraClrScheme>
      <a:clrScheme name="UofY_new_powerpoint_template-fancy_v3 9">
        <a:dk1>
          <a:srgbClr val="000000"/>
        </a:dk1>
        <a:lt1>
          <a:srgbClr val="FFFFFF"/>
        </a:lt1>
        <a:dk2>
          <a:srgbClr val="00A29E"/>
        </a:dk2>
        <a:lt2>
          <a:srgbClr val="CBCBCB"/>
        </a:lt2>
        <a:accent1>
          <a:srgbClr val="E5E5FF"/>
        </a:accent1>
        <a:accent2>
          <a:srgbClr val="79CD6B"/>
        </a:accent2>
        <a:accent3>
          <a:srgbClr val="FFFFFF"/>
        </a:accent3>
        <a:accent4>
          <a:srgbClr val="000000"/>
        </a:accent4>
        <a:accent5>
          <a:srgbClr val="F0F0FF"/>
        </a:accent5>
        <a:accent6>
          <a:srgbClr val="6DBA60"/>
        </a:accent6>
        <a:hlink>
          <a:srgbClr val="4477DE"/>
        </a:hlink>
        <a:folHlink>
          <a:srgbClr val="65498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UofYpowerpointblue</Template>
  <TotalTime>5589</TotalTime>
  <Words>475</Words>
  <Application>Microsoft Macintosh PowerPoint</Application>
  <PresentationFormat>On-screen Show (4:3)</PresentationFormat>
  <Paragraphs>99</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ＭＳ Ｐゴシック</vt:lpstr>
      <vt:lpstr>Myriad pro</vt:lpstr>
      <vt:lpstr>Myriad pro</vt:lpstr>
      <vt:lpstr>Tahoma</vt:lpstr>
      <vt:lpstr>Wingdings</vt:lpstr>
      <vt:lpstr>Arial</vt:lpstr>
      <vt:lpstr>UofYpowerpointblue</vt:lpstr>
      <vt:lpstr>Plasma Diagnostic Techniques Lecture 1</vt:lpstr>
      <vt:lpstr>Aims &amp; learning outcomes</vt:lpstr>
      <vt:lpstr>Overview</vt:lpstr>
      <vt:lpstr>PowerPoint Presentation</vt:lpstr>
      <vt:lpstr>Temperature &amp; density regimes</vt:lpstr>
      <vt:lpstr>Plasma research at the YPI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kl603</dc:creator>
  <cp:lastModifiedBy>Microsoft Office User</cp:lastModifiedBy>
  <cp:revision>205</cp:revision>
  <cp:lastPrinted>2016-10-03T10:24:13Z</cp:lastPrinted>
  <dcterms:created xsi:type="dcterms:W3CDTF">2012-02-27T16:38:33Z</dcterms:created>
  <dcterms:modified xsi:type="dcterms:W3CDTF">2017-10-06T07:49:43Z</dcterms:modified>
</cp:coreProperties>
</file>